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8" r:id="rId5"/>
    <p:sldId id="260" r:id="rId6"/>
    <p:sldId id="259" r:id="rId7"/>
    <p:sldId id="263" r:id="rId8"/>
    <p:sldId id="265" r:id="rId9"/>
    <p:sldId id="266" r:id="rId10"/>
    <p:sldId id="267" r:id="rId11"/>
    <p:sldId id="268"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6D9DD0E2-2402-44E0-9498-E0EE0F967F45}" type="datetimeFigureOut">
              <a:rPr lang="fr-FR" smtClean="0"/>
              <a:t>30/08/2017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0BA78E-D8B7-4F8E-B724-C2301F8D484D}" type="slidenum">
              <a:rPr lang="fr-FR" smtClean="0"/>
              <a:t>‹N°›</a:t>
            </a:fld>
            <a:endParaRPr lang="fr-FR"/>
          </a:p>
        </p:txBody>
      </p:sp>
    </p:spTree>
    <p:extLst>
      <p:ext uri="{BB962C8B-B14F-4D97-AF65-F5344CB8AC3E}">
        <p14:creationId xmlns:p14="http://schemas.microsoft.com/office/powerpoint/2010/main" val="4069799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D9DD0E2-2402-44E0-9498-E0EE0F967F45}" type="datetimeFigureOut">
              <a:rPr lang="fr-FR" smtClean="0"/>
              <a:t>30/08/2017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0BA78E-D8B7-4F8E-B724-C2301F8D484D}" type="slidenum">
              <a:rPr lang="fr-FR" smtClean="0"/>
              <a:t>‹N°›</a:t>
            </a:fld>
            <a:endParaRPr lang="fr-FR"/>
          </a:p>
        </p:txBody>
      </p:sp>
    </p:spTree>
    <p:extLst>
      <p:ext uri="{BB962C8B-B14F-4D97-AF65-F5344CB8AC3E}">
        <p14:creationId xmlns:p14="http://schemas.microsoft.com/office/powerpoint/2010/main" val="3326975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D9DD0E2-2402-44E0-9498-E0EE0F967F45}" type="datetimeFigureOut">
              <a:rPr lang="fr-FR" smtClean="0"/>
              <a:t>30/08/2017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0BA78E-D8B7-4F8E-B724-C2301F8D484D}" type="slidenum">
              <a:rPr lang="fr-FR" smtClean="0"/>
              <a:t>‹N°›</a:t>
            </a:fld>
            <a:endParaRPr lang="fr-FR"/>
          </a:p>
        </p:txBody>
      </p:sp>
    </p:spTree>
    <p:extLst>
      <p:ext uri="{BB962C8B-B14F-4D97-AF65-F5344CB8AC3E}">
        <p14:creationId xmlns:p14="http://schemas.microsoft.com/office/powerpoint/2010/main" val="2582250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D9DD0E2-2402-44E0-9498-E0EE0F967F45}" type="datetimeFigureOut">
              <a:rPr lang="fr-FR" smtClean="0"/>
              <a:t>30/08/2017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0BA78E-D8B7-4F8E-B724-C2301F8D484D}" type="slidenum">
              <a:rPr lang="fr-FR" smtClean="0"/>
              <a:t>‹N°›</a:t>
            </a:fld>
            <a:endParaRPr lang="fr-FR"/>
          </a:p>
        </p:txBody>
      </p:sp>
    </p:spTree>
    <p:extLst>
      <p:ext uri="{BB962C8B-B14F-4D97-AF65-F5344CB8AC3E}">
        <p14:creationId xmlns:p14="http://schemas.microsoft.com/office/powerpoint/2010/main" val="1047786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6D9DD0E2-2402-44E0-9498-E0EE0F967F45}" type="datetimeFigureOut">
              <a:rPr lang="fr-FR" smtClean="0"/>
              <a:t>30/08/2017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0BA78E-D8B7-4F8E-B724-C2301F8D484D}" type="slidenum">
              <a:rPr lang="fr-FR" smtClean="0"/>
              <a:t>‹N°›</a:t>
            </a:fld>
            <a:endParaRPr lang="fr-FR"/>
          </a:p>
        </p:txBody>
      </p:sp>
    </p:spTree>
    <p:extLst>
      <p:ext uri="{BB962C8B-B14F-4D97-AF65-F5344CB8AC3E}">
        <p14:creationId xmlns:p14="http://schemas.microsoft.com/office/powerpoint/2010/main" val="1060616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D9DD0E2-2402-44E0-9498-E0EE0F967F45}" type="datetimeFigureOut">
              <a:rPr lang="fr-FR" smtClean="0"/>
              <a:t>30/08/2017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90BA78E-D8B7-4F8E-B724-C2301F8D484D}" type="slidenum">
              <a:rPr lang="fr-FR" smtClean="0"/>
              <a:t>‹N°›</a:t>
            </a:fld>
            <a:endParaRPr lang="fr-FR"/>
          </a:p>
        </p:txBody>
      </p:sp>
    </p:spTree>
    <p:extLst>
      <p:ext uri="{BB962C8B-B14F-4D97-AF65-F5344CB8AC3E}">
        <p14:creationId xmlns:p14="http://schemas.microsoft.com/office/powerpoint/2010/main" val="1821103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D9DD0E2-2402-44E0-9498-E0EE0F967F45}" type="datetimeFigureOut">
              <a:rPr lang="fr-FR" smtClean="0"/>
              <a:t>30/08/2017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90BA78E-D8B7-4F8E-B724-C2301F8D484D}" type="slidenum">
              <a:rPr lang="fr-FR" smtClean="0"/>
              <a:t>‹N°›</a:t>
            </a:fld>
            <a:endParaRPr lang="fr-FR"/>
          </a:p>
        </p:txBody>
      </p:sp>
    </p:spTree>
    <p:extLst>
      <p:ext uri="{BB962C8B-B14F-4D97-AF65-F5344CB8AC3E}">
        <p14:creationId xmlns:p14="http://schemas.microsoft.com/office/powerpoint/2010/main" val="3759586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6D9DD0E2-2402-44E0-9498-E0EE0F967F45}" type="datetimeFigureOut">
              <a:rPr lang="fr-FR" smtClean="0"/>
              <a:t>30/08/2017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90BA78E-D8B7-4F8E-B724-C2301F8D484D}" type="slidenum">
              <a:rPr lang="fr-FR" smtClean="0"/>
              <a:t>‹N°›</a:t>
            </a:fld>
            <a:endParaRPr lang="fr-FR"/>
          </a:p>
        </p:txBody>
      </p:sp>
    </p:spTree>
    <p:extLst>
      <p:ext uri="{BB962C8B-B14F-4D97-AF65-F5344CB8AC3E}">
        <p14:creationId xmlns:p14="http://schemas.microsoft.com/office/powerpoint/2010/main" val="882143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D9DD0E2-2402-44E0-9498-E0EE0F967F45}" type="datetimeFigureOut">
              <a:rPr lang="fr-FR" smtClean="0"/>
              <a:t>30/08/2017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90BA78E-D8B7-4F8E-B724-C2301F8D484D}" type="slidenum">
              <a:rPr lang="fr-FR" smtClean="0"/>
              <a:t>‹N°›</a:t>
            </a:fld>
            <a:endParaRPr lang="fr-FR"/>
          </a:p>
        </p:txBody>
      </p:sp>
    </p:spTree>
    <p:extLst>
      <p:ext uri="{BB962C8B-B14F-4D97-AF65-F5344CB8AC3E}">
        <p14:creationId xmlns:p14="http://schemas.microsoft.com/office/powerpoint/2010/main" val="4164857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D9DD0E2-2402-44E0-9498-E0EE0F967F45}" type="datetimeFigureOut">
              <a:rPr lang="fr-FR" smtClean="0"/>
              <a:t>30/08/2017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90BA78E-D8B7-4F8E-B724-C2301F8D484D}" type="slidenum">
              <a:rPr lang="fr-FR" smtClean="0"/>
              <a:t>‹N°›</a:t>
            </a:fld>
            <a:endParaRPr lang="fr-FR"/>
          </a:p>
        </p:txBody>
      </p:sp>
    </p:spTree>
    <p:extLst>
      <p:ext uri="{BB962C8B-B14F-4D97-AF65-F5344CB8AC3E}">
        <p14:creationId xmlns:p14="http://schemas.microsoft.com/office/powerpoint/2010/main" val="2355988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D9DD0E2-2402-44E0-9498-E0EE0F967F45}" type="datetimeFigureOut">
              <a:rPr lang="fr-FR" smtClean="0"/>
              <a:t>30/08/2017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90BA78E-D8B7-4F8E-B724-C2301F8D484D}" type="slidenum">
              <a:rPr lang="fr-FR" smtClean="0"/>
              <a:t>‹N°›</a:t>
            </a:fld>
            <a:endParaRPr lang="fr-FR"/>
          </a:p>
        </p:txBody>
      </p:sp>
    </p:spTree>
    <p:extLst>
      <p:ext uri="{BB962C8B-B14F-4D97-AF65-F5344CB8AC3E}">
        <p14:creationId xmlns:p14="http://schemas.microsoft.com/office/powerpoint/2010/main" val="754436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9DD0E2-2402-44E0-9498-E0EE0F967F45}" type="datetimeFigureOut">
              <a:rPr lang="fr-FR" smtClean="0"/>
              <a:t>30/08/2017</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0BA78E-D8B7-4F8E-B724-C2301F8D484D}" type="slidenum">
              <a:rPr lang="fr-FR" smtClean="0"/>
              <a:t>‹N°›</a:t>
            </a:fld>
            <a:endParaRPr lang="fr-FR"/>
          </a:p>
        </p:txBody>
      </p:sp>
    </p:spTree>
    <p:extLst>
      <p:ext uri="{BB962C8B-B14F-4D97-AF65-F5344CB8AC3E}">
        <p14:creationId xmlns:p14="http://schemas.microsoft.com/office/powerpoint/2010/main" val="2370932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524000" y="1491049"/>
            <a:ext cx="8682681" cy="1323439"/>
          </a:xfrm>
          <a:prstGeom prst="rect">
            <a:avLst/>
          </a:prstGeom>
          <a:noFill/>
        </p:spPr>
        <p:txBody>
          <a:bodyPr wrap="square" rtlCol="0">
            <a:spAutoFit/>
          </a:bodyPr>
          <a:lstStyle/>
          <a:p>
            <a:pPr algn="ctr"/>
            <a:r>
              <a:rPr lang="fr-FR" sz="4000" b="1" dirty="0" smtClean="0"/>
              <a:t>MODIFICATIONS DES REGLES FIBA </a:t>
            </a:r>
          </a:p>
          <a:p>
            <a:pPr algn="ctr"/>
            <a:r>
              <a:rPr lang="fr-FR" sz="4000" b="1" dirty="0" smtClean="0"/>
              <a:t>APPLICABLES POUR LA SAISON 2017-18</a:t>
            </a:r>
            <a:endParaRPr lang="fr-FR" sz="4000" b="1" dirty="0"/>
          </a:p>
        </p:txBody>
      </p:sp>
    </p:spTree>
    <p:extLst>
      <p:ext uri="{BB962C8B-B14F-4D97-AF65-F5344CB8AC3E}">
        <p14:creationId xmlns:p14="http://schemas.microsoft.com/office/powerpoint/2010/main" val="1026366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2364259" y="247134"/>
            <a:ext cx="5782963" cy="707886"/>
          </a:xfrm>
          <a:prstGeom prst="rect">
            <a:avLst/>
          </a:prstGeom>
          <a:noFill/>
        </p:spPr>
        <p:txBody>
          <a:bodyPr wrap="square" rtlCol="0">
            <a:spAutoFit/>
          </a:bodyPr>
          <a:lstStyle/>
          <a:p>
            <a:pPr algn="ctr"/>
            <a:r>
              <a:rPr lang="fr-FR" sz="4000" dirty="0" smtClean="0"/>
              <a:t>DISQUALIFICATION</a:t>
            </a:r>
          </a:p>
        </p:txBody>
      </p:sp>
      <p:sp>
        <p:nvSpPr>
          <p:cNvPr id="2" name="Rectangle 1"/>
          <p:cNvSpPr/>
          <p:nvPr/>
        </p:nvSpPr>
        <p:spPr>
          <a:xfrm>
            <a:off x="211015" y="1453051"/>
            <a:ext cx="11093380" cy="4524315"/>
          </a:xfrm>
          <a:prstGeom prst="rect">
            <a:avLst/>
          </a:prstGeom>
        </p:spPr>
        <p:txBody>
          <a:bodyPr wrap="square">
            <a:spAutoFit/>
          </a:bodyPr>
          <a:lstStyle/>
          <a:p>
            <a:r>
              <a:rPr lang="fr-FR" sz="2400" b="1" dirty="0"/>
              <a:t>NOUVELLE DISPOSITION</a:t>
            </a:r>
            <a:endParaRPr lang="fr-FR" sz="2400" dirty="0"/>
          </a:p>
          <a:p>
            <a:r>
              <a:rPr lang="fr-FR" sz="2400" dirty="0"/>
              <a:t>Quand une personne est </a:t>
            </a:r>
            <a:r>
              <a:rPr lang="fr-FR" sz="2400" b="1" dirty="0" smtClean="0"/>
              <a:t>disqualifiée </a:t>
            </a:r>
            <a:r>
              <a:rPr lang="fr-FR" sz="2400" dirty="0" smtClean="0"/>
              <a:t>et </a:t>
            </a:r>
            <a:r>
              <a:rPr lang="fr-FR" sz="2400" dirty="0"/>
              <a:t>que cette faute est comptabilisée </a:t>
            </a:r>
            <a:r>
              <a:rPr lang="fr-FR" sz="2400" b="1" dirty="0"/>
              <a:t>au compte de l’entraineur</a:t>
            </a:r>
            <a:r>
              <a:rPr lang="fr-FR" sz="2400" dirty="0"/>
              <a:t>, la sanction est :</a:t>
            </a:r>
          </a:p>
          <a:p>
            <a:r>
              <a:rPr lang="fr-FR" sz="2400" dirty="0"/>
              <a:t>•</a:t>
            </a:r>
            <a:r>
              <a:rPr lang="fr-FR" sz="2400" b="1" dirty="0"/>
              <a:t>2  LF +  possession</a:t>
            </a:r>
            <a:r>
              <a:rPr lang="fr-FR" sz="2400" dirty="0"/>
              <a:t>, </a:t>
            </a:r>
          </a:p>
          <a:p>
            <a:r>
              <a:rPr lang="fr-FR" sz="2400" dirty="0"/>
              <a:t>•marquée «B2» sur la feuille de marque</a:t>
            </a:r>
          </a:p>
          <a:p>
            <a:endParaRPr lang="fr-FR" sz="2400" dirty="0"/>
          </a:p>
          <a:p>
            <a:r>
              <a:rPr lang="fr-FR" sz="2400" dirty="0"/>
              <a:t>Exemples : 5°faute suivie d’une 6°faute </a:t>
            </a:r>
            <a:r>
              <a:rPr lang="fr-FR" sz="2400" dirty="0" err="1"/>
              <a:t>disqualifiante</a:t>
            </a:r>
            <a:r>
              <a:rPr lang="fr-FR" sz="2400" dirty="0"/>
              <a:t>, entrée sur le terrain pour participer à une bagarre, faute </a:t>
            </a:r>
            <a:r>
              <a:rPr lang="fr-FR" sz="2400" dirty="0" err="1"/>
              <a:t>disqualifiante</a:t>
            </a:r>
            <a:r>
              <a:rPr lang="fr-FR" sz="2400" dirty="0"/>
              <a:t> de banc, d’assistant coach, de remplaçant, …</a:t>
            </a:r>
          </a:p>
          <a:p>
            <a:r>
              <a:rPr lang="fr-FR" sz="2400" b="1" dirty="0"/>
              <a:t>OBJECTIF</a:t>
            </a:r>
            <a:endParaRPr lang="fr-FR" sz="2400" dirty="0"/>
          </a:p>
          <a:p>
            <a:r>
              <a:rPr lang="fr-FR" sz="2400" dirty="0"/>
              <a:t>•Donner la même sanction pour toute disqualification (2 LF + Possession)</a:t>
            </a:r>
          </a:p>
          <a:p>
            <a:endParaRPr lang="fr-FR" sz="2400" b="0" i="0" u="none" strike="noStrike" baseline="0" dirty="0"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3706214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2364259" y="247134"/>
            <a:ext cx="5782963" cy="707886"/>
          </a:xfrm>
          <a:prstGeom prst="rect">
            <a:avLst/>
          </a:prstGeom>
          <a:noFill/>
        </p:spPr>
        <p:txBody>
          <a:bodyPr wrap="square" rtlCol="0">
            <a:spAutoFit/>
          </a:bodyPr>
          <a:lstStyle/>
          <a:p>
            <a:pPr algn="ctr"/>
            <a:r>
              <a:rPr lang="fr-FR" sz="4000" dirty="0" smtClean="0"/>
              <a:t>FEUILLE DE MARQUE</a:t>
            </a:r>
          </a:p>
        </p:txBody>
      </p:sp>
      <p:pic>
        <p:nvPicPr>
          <p:cNvPr id="3" name="Image 2"/>
          <p:cNvPicPr>
            <a:picLocks noChangeAspect="1"/>
          </p:cNvPicPr>
          <p:nvPr/>
        </p:nvPicPr>
        <p:blipFill rotWithShape="1">
          <a:blip r:embed="rId2"/>
          <a:srcRect l="23290" t="30506" r="24534" b="9244"/>
          <a:stretch/>
        </p:blipFill>
        <p:spPr>
          <a:xfrm>
            <a:off x="1336430" y="1085221"/>
            <a:ext cx="8701873" cy="5652226"/>
          </a:xfrm>
          <a:prstGeom prst="rect">
            <a:avLst/>
          </a:prstGeom>
        </p:spPr>
      </p:pic>
    </p:spTree>
    <p:extLst>
      <p:ext uri="{BB962C8B-B14F-4D97-AF65-F5344CB8AC3E}">
        <p14:creationId xmlns:p14="http://schemas.microsoft.com/office/powerpoint/2010/main" val="718844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EQUIPEMENT</a:t>
            </a:r>
            <a:endParaRPr lang="fr-FR" dirty="0"/>
          </a:p>
        </p:txBody>
      </p:sp>
      <p:sp>
        <p:nvSpPr>
          <p:cNvPr id="5" name="Rectangle 4"/>
          <p:cNvSpPr/>
          <p:nvPr/>
        </p:nvSpPr>
        <p:spPr>
          <a:xfrm>
            <a:off x="365090" y="1027906"/>
            <a:ext cx="11069933" cy="3539430"/>
          </a:xfrm>
          <a:prstGeom prst="rect">
            <a:avLst/>
          </a:prstGeom>
        </p:spPr>
        <p:txBody>
          <a:bodyPr wrap="square">
            <a:spAutoFit/>
          </a:bodyPr>
          <a:lstStyle/>
          <a:p>
            <a:endParaRPr lang="fr-FR" sz="3200" b="0" i="0" u="none" strike="noStrike" baseline="0" dirty="0" smtClean="0">
              <a:solidFill>
                <a:srgbClr val="000000"/>
              </a:solidFill>
              <a:latin typeface="Arial" panose="020B0604020202020204" pitchFamily="34" charset="0"/>
            </a:endParaRPr>
          </a:p>
          <a:p>
            <a:r>
              <a:rPr lang="fr-FR" sz="3200" b="0" i="0" u="none" strike="noStrike" baseline="0" dirty="0" smtClean="0">
                <a:solidFill>
                  <a:srgbClr val="000000"/>
                </a:solidFill>
                <a:latin typeface="Arial" panose="020B0604020202020204" pitchFamily="34" charset="0"/>
              </a:rPr>
              <a:t>A ce jour et jusqu’à nouvel ordre, </a:t>
            </a:r>
            <a:r>
              <a:rPr lang="fr-FR" sz="3200" b="1" i="0" u="none" strike="noStrike" baseline="0" dirty="0" smtClean="0">
                <a:solidFill>
                  <a:srgbClr val="000000"/>
                </a:solidFill>
                <a:latin typeface="Arial" panose="020B0604020202020204" pitchFamily="34" charset="0"/>
              </a:rPr>
              <a:t>le port du voile n’est toujours pas autorisé en France </a:t>
            </a:r>
            <a:r>
              <a:rPr lang="fr-FR" sz="3200" b="0" i="0" u="none" strike="noStrike" baseline="0" dirty="0" smtClean="0">
                <a:solidFill>
                  <a:srgbClr val="000000"/>
                </a:solidFill>
                <a:latin typeface="Arial" panose="020B0604020202020204" pitchFamily="34" charset="0"/>
              </a:rPr>
              <a:t>pour les activités  de basketball organisées sous l’égide de la FFBB et/ou de ses organismes fédéraux.</a:t>
            </a:r>
          </a:p>
          <a:p>
            <a:r>
              <a:rPr lang="fr-FR" sz="3200" b="0" i="0" u="none" strike="noStrike" baseline="0" dirty="0" smtClean="0">
                <a:solidFill>
                  <a:srgbClr val="000000"/>
                </a:solidFill>
                <a:latin typeface="Arial" panose="020B0604020202020204" pitchFamily="34" charset="0"/>
              </a:rPr>
              <a:t>•</a:t>
            </a:r>
            <a:r>
              <a:rPr lang="fr-FR" sz="3200" b="1" i="0" u="none" strike="noStrike" baseline="0" dirty="0" smtClean="0">
                <a:solidFill>
                  <a:srgbClr val="000000"/>
                </a:solidFill>
                <a:latin typeface="Arial" panose="020B0604020202020204" pitchFamily="34" charset="0"/>
              </a:rPr>
              <a:t>Ne pas accepter la participation au jeu d’un joueur/joueuse équipé(e) de ce type d’accessoire.</a:t>
            </a:r>
            <a:endParaRPr lang="fr-FR" sz="3200" b="0" i="0" u="none" strike="noStrike" baseline="0" dirty="0" smtClean="0">
              <a:solidFill>
                <a:srgbClr val="000000"/>
              </a:solidFill>
              <a:latin typeface="Arial" panose="020B0604020202020204" pitchFamily="34" charset="0"/>
            </a:endParaRPr>
          </a:p>
        </p:txBody>
      </p:sp>
      <p:sp>
        <p:nvSpPr>
          <p:cNvPr id="6" name="ZoneTexte 5"/>
          <p:cNvSpPr txBox="1"/>
          <p:nvPr/>
        </p:nvSpPr>
        <p:spPr>
          <a:xfrm>
            <a:off x="341644" y="4692580"/>
            <a:ext cx="10349803" cy="1815882"/>
          </a:xfrm>
          <a:prstGeom prst="rect">
            <a:avLst/>
          </a:prstGeom>
          <a:noFill/>
        </p:spPr>
        <p:txBody>
          <a:bodyPr wrap="square" rtlCol="0">
            <a:spAutoFit/>
          </a:bodyPr>
          <a:lstStyle/>
          <a:p>
            <a:r>
              <a:rPr lang="fr-FR" sz="2800" dirty="0" smtClean="0"/>
              <a:t>Pour le reste, en département, il convient d’être tolérant avec la couleur des équipements (manchettes, </a:t>
            </a:r>
            <a:r>
              <a:rPr lang="fr-FR" sz="2800" dirty="0" err="1" smtClean="0"/>
              <a:t>leg-in</a:t>
            </a:r>
            <a:r>
              <a:rPr lang="fr-FR" sz="2800" dirty="0" smtClean="0"/>
              <a:t>,…) tant que cette couleur ne vous pose pas de problème pour juger des situations sur le terrain.</a:t>
            </a:r>
            <a:endParaRPr lang="fr-FR" sz="2800" dirty="0"/>
          </a:p>
        </p:txBody>
      </p:sp>
    </p:spTree>
    <p:extLst>
      <p:ext uri="{BB962C8B-B14F-4D97-AF65-F5344CB8AC3E}">
        <p14:creationId xmlns:p14="http://schemas.microsoft.com/office/powerpoint/2010/main" val="2999005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500" fill="hold"/>
                                        <p:tgtEl>
                                          <p:spTgt spid="6"/>
                                        </p:tgtEl>
                                        <p:attrNameLst>
                                          <p:attrName>ppt_x</p:attrName>
                                        </p:attrNameLst>
                                      </p:cBhvr>
                                      <p:tavLst>
                                        <p:tav tm="0">
                                          <p:val>
                                            <p:strVal val="#ppt_x"/>
                                          </p:val>
                                        </p:tav>
                                        <p:tav tm="100000">
                                          <p:val>
                                            <p:strVal val="#ppt_x"/>
                                          </p:val>
                                        </p:tav>
                                      </p:tavLst>
                                    </p:anim>
                                    <p:anim calcmode="lin" valueType="num">
                                      <p:cBhvr additive="base">
                                        <p:cTn id="17"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364259" y="247134"/>
            <a:ext cx="5782963" cy="707886"/>
          </a:xfrm>
          <a:prstGeom prst="rect">
            <a:avLst/>
          </a:prstGeom>
          <a:noFill/>
        </p:spPr>
        <p:txBody>
          <a:bodyPr wrap="square" rtlCol="0">
            <a:spAutoFit/>
          </a:bodyPr>
          <a:lstStyle/>
          <a:p>
            <a:pPr algn="ctr"/>
            <a:r>
              <a:rPr lang="fr-FR" sz="4000" dirty="0" smtClean="0"/>
              <a:t>LE MARCHER</a:t>
            </a:r>
            <a:endParaRPr lang="fr-FR" sz="4000" dirty="0"/>
          </a:p>
        </p:txBody>
      </p:sp>
      <p:sp>
        <p:nvSpPr>
          <p:cNvPr id="6" name="ZoneTexte 5"/>
          <p:cNvSpPr txBox="1"/>
          <p:nvPr/>
        </p:nvSpPr>
        <p:spPr>
          <a:xfrm>
            <a:off x="897925" y="1458097"/>
            <a:ext cx="10091351" cy="2246769"/>
          </a:xfrm>
          <a:prstGeom prst="rect">
            <a:avLst/>
          </a:prstGeom>
          <a:noFill/>
        </p:spPr>
        <p:txBody>
          <a:bodyPr wrap="square" rtlCol="0">
            <a:spAutoFit/>
          </a:bodyPr>
          <a:lstStyle/>
          <a:p>
            <a:r>
              <a:rPr lang="fr-FR" sz="2400" b="1" dirty="0" smtClean="0"/>
              <a:t>LES REGLES :</a:t>
            </a:r>
          </a:p>
          <a:p>
            <a:pPr marL="285750" indent="-285750">
              <a:buFontTx/>
              <a:buChar char="-"/>
            </a:pPr>
            <a:r>
              <a:rPr lang="fr-FR" sz="2400" dirty="0" smtClean="0"/>
              <a:t>De pivot</a:t>
            </a:r>
          </a:p>
          <a:p>
            <a:pPr marL="285750" indent="-285750">
              <a:buFontTx/>
              <a:buChar char="-"/>
            </a:pPr>
            <a:r>
              <a:rPr lang="fr-FR" sz="2400" dirty="0" smtClean="0"/>
              <a:t>De départ en dribble</a:t>
            </a:r>
          </a:p>
          <a:p>
            <a:endParaRPr lang="fr-FR" dirty="0"/>
          </a:p>
          <a:p>
            <a:r>
              <a:rPr lang="fr-FR" sz="3200" b="1" dirty="0" smtClean="0"/>
              <a:t>RESTENT </a:t>
            </a:r>
            <a:r>
              <a:rPr lang="fr-FR" sz="3200" b="1" dirty="0" smtClean="0">
                <a:solidFill>
                  <a:srgbClr val="FF0000"/>
                </a:solidFill>
              </a:rPr>
              <a:t>INCHANGEES</a:t>
            </a:r>
            <a:r>
              <a:rPr lang="fr-FR" sz="3200" b="1" dirty="0" smtClean="0"/>
              <a:t> DEPUIS UNE </a:t>
            </a:r>
            <a:r>
              <a:rPr lang="fr-FR" sz="3200" b="1" dirty="0" smtClean="0">
                <a:solidFill>
                  <a:srgbClr val="FF0000"/>
                </a:solidFill>
              </a:rPr>
              <a:t>POSITION ARRETEE</a:t>
            </a:r>
          </a:p>
          <a:p>
            <a:pPr marL="285750" indent="-285750">
              <a:buFontTx/>
              <a:buChar char="-"/>
            </a:pPr>
            <a:endParaRPr lang="fr-FR" dirty="0"/>
          </a:p>
        </p:txBody>
      </p:sp>
      <p:sp>
        <p:nvSpPr>
          <p:cNvPr id="8" name="Rectangle 7"/>
          <p:cNvSpPr/>
          <p:nvPr/>
        </p:nvSpPr>
        <p:spPr>
          <a:xfrm>
            <a:off x="703386" y="3187519"/>
            <a:ext cx="10862268" cy="2677656"/>
          </a:xfrm>
          <a:prstGeom prst="rect">
            <a:avLst/>
          </a:prstGeom>
        </p:spPr>
        <p:txBody>
          <a:bodyPr wrap="square">
            <a:spAutoFit/>
          </a:bodyPr>
          <a:lstStyle/>
          <a:p>
            <a:endParaRPr lang="fr-FR" sz="2800" b="0" i="0" u="none" strike="noStrike" baseline="0" dirty="0" smtClean="0">
              <a:solidFill>
                <a:srgbClr val="000000"/>
              </a:solidFill>
              <a:latin typeface="Arial" panose="020B0604020202020204" pitchFamily="34" charset="0"/>
            </a:endParaRPr>
          </a:p>
          <a:p>
            <a:r>
              <a:rPr lang="fr-FR" sz="2800" b="0" i="0" u="none" strike="noStrike" baseline="0" dirty="0" smtClean="0">
                <a:solidFill>
                  <a:srgbClr val="000000"/>
                </a:solidFill>
                <a:latin typeface="Arial" panose="020B0604020202020204" pitchFamily="34" charset="0"/>
              </a:rPr>
              <a:t>Quand un joueur en déplacement attrape le ballon ou termine un dribble </a:t>
            </a:r>
            <a:r>
              <a:rPr lang="fr-FR" sz="2800" b="1" i="0" u="none" strike="noStrike" baseline="0" dirty="0" smtClean="0">
                <a:solidFill>
                  <a:srgbClr val="FF0000"/>
                </a:solidFill>
                <a:latin typeface="Arial" panose="020B0604020202020204" pitchFamily="34" charset="0"/>
              </a:rPr>
              <a:t>en étant en l’air,</a:t>
            </a:r>
            <a:r>
              <a:rPr lang="fr-FR" sz="2800" b="1" i="0" u="none" strike="noStrike" dirty="0" smtClean="0">
                <a:solidFill>
                  <a:srgbClr val="FF0000"/>
                </a:solidFill>
                <a:latin typeface="Arial" panose="020B0604020202020204" pitchFamily="34" charset="0"/>
              </a:rPr>
              <a:t> le règlement ne change pas </a:t>
            </a:r>
            <a:r>
              <a:rPr lang="fr-FR" sz="2800" b="1" i="0" u="none" strike="noStrike" dirty="0" smtClean="0">
                <a:solidFill>
                  <a:srgbClr val="000000"/>
                </a:solidFill>
                <a:latin typeface="Arial" panose="020B0604020202020204" pitchFamily="34" charset="0"/>
              </a:rPr>
              <a:t>:</a:t>
            </a:r>
            <a:endParaRPr lang="fr-FR" sz="2800" b="0" i="0" u="none" strike="noStrike" baseline="0" dirty="0" smtClean="0">
              <a:solidFill>
                <a:srgbClr val="000000"/>
              </a:solidFill>
              <a:latin typeface="Arial" panose="020B0604020202020204" pitchFamily="34" charset="0"/>
            </a:endParaRPr>
          </a:p>
          <a:p>
            <a:r>
              <a:rPr lang="fr-FR" sz="2800" b="0" i="0" u="none" strike="noStrike" baseline="0" dirty="0" smtClean="0">
                <a:solidFill>
                  <a:srgbClr val="000000"/>
                </a:solidFill>
                <a:latin typeface="Arial" panose="020B0604020202020204" pitchFamily="34" charset="0"/>
              </a:rPr>
              <a:t>•Le prochain pied touchant le sol comptera comme «le pas n</a:t>
            </a:r>
            <a:r>
              <a:rPr lang="fr-FR" sz="2800" b="0" i="0" u="none" strike="noStrike" baseline="0" dirty="0" smtClean="0">
                <a:solidFill>
                  <a:srgbClr val="000000"/>
                </a:solidFill>
                <a:latin typeface="Century Gothic" panose="020B0502020202020204" pitchFamily="34" charset="0"/>
              </a:rPr>
              <a:t>°</a:t>
            </a:r>
            <a:r>
              <a:rPr lang="fr-FR" sz="2800" b="0" i="0" u="none" strike="noStrike" baseline="0" dirty="0" smtClean="0">
                <a:solidFill>
                  <a:srgbClr val="000000"/>
                </a:solidFill>
                <a:latin typeface="Arial" panose="020B0604020202020204" pitchFamily="34" charset="0"/>
              </a:rPr>
              <a:t>1» et deviendra le pied de pivot.</a:t>
            </a:r>
          </a:p>
          <a:p>
            <a:r>
              <a:rPr lang="fr-FR" sz="2800" b="0" i="0" u="none" strike="noStrike" baseline="0" dirty="0" smtClean="0">
                <a:solidFill>
                  <a:srgbClr val="000000"/>
                </a:solidFill>
                <a:latin typeface="Arial" panose="020B0604020202020204" pitchFamily="34" charset="0"/>
              </a:rPr>
              <a:t>•Le pied suivant touchant le sol sera «le pas n</a:t>
            </a:r>
            <a:r>
              <a:rPr lang="fr-FR" sz="2800" b="0" i="0" u="none" strike="noStrike" baseline="0" dirty="0" smtClean="0">
                <a:solidFill>
                  <a:srgbClr val="000000"/>
                </a:solidFill>
                <a:latin typeface="Century Gothic" panose="020B0502020202020204" pitchFamily="34" charset="0"/>
              </a:rPr>
              <a:t>°</a:t>
            </a:r>
            <a:r>
              <a:rPr lang="fr-FR" sz="2800" b="0" i="0" u="none" strike="noStrike" baseline="0" dirty="0" smtClean="0">
                <a:solidFill>
                  <a:srgbClr val="000000"/>
                </a:solidFill>
                <a:latin typeface="Arial" panose="020B0604020202020204" pitchFamily="34" charset="0"/>
              </a:rPr>
              <a:t>2»</a:t>
            </a:r>
          </a:p>
        </p:txBody>
      </p:sp>
    </p:spTree>
    <p:extLst>
      <p:ext uri="{BB962C8B-B14F-4D97-AF65-F5344CB8AC3E}">
        <p14:creationId xmlns:p14="http://schemas.microsoft.com/office/powerpoint/2010/main" val="3925317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934497" y="783772"/>
            <a:ext cx="10741688" cy="1384995"/>
          </a:xfrm>
          <a:prstGeom prst="rect">
            <a:avLst/>
          </a:prstGeom>
          <a:noFill/>
        </p:spPr>
        <p:txBody>
          <a:bodyPr wrap="square" rtlCol="0">
            <a:spAutoFit/>
          </a:bodyPr>
          <a:lstStyle/>
          <a:p>
            <a:r>
              <a:rPr lang="fr-FR" sz="2800" dirty="0" smtClean="0"/>
              <a:t>•</a:t>
            </a:r>
            <a:r>
              <a:rPr lang="fr-FR" sz="2800" dirty="0"/>
              <a:t>Le décompte des pas est modifié : </a:t>
            </a:r>
            <a:r>
              <a:rPr lang="fr-FR" sz="2800" b="1" dirty="0">
                <a:solidFill>
                  <a:srgbClr val="FF0000"/>
                </a:solidFill>
              </a:rPr>
              <a:t>le pied déjà au sol</a:t>
            </a:r>
            <a:r>
              <a:rPr lang="fr-FR" sz="2800" dirty="0"/>
              <a:t> au moment de l’attraper du ballon ne compte pas comme un </a:t>
            </a:r>
            <a:r>
              <a:rPr lang="fr-FR" sz="2800" dirty="0" smtClean="0"/>
              <a:t>pas (</a:t>
            </a:r>
            <a:r>
              <a:rPr lang="fr-FR" sz="2800" dirty="0"/>
              <a:t>c’est le «</a:t>
            </a:r>
            <a:r>
              <a:rPr lang="fr-FR" sz="2800" dirty="0" smtClean="0"/>
              <a:t>pas n°0</a:t>
            </a:r>
            <a:r>
              <a:rPr lang="fr-FR" sz="2800" dirty="0"/>
              <a:t>»)</a:t>
            </a:r>
          </a:p>
          <a:p>
            <a:endParaRPr lang="fr-FR" sz="2800" dirty="0"/>
          </a:p>
        </p:txBody>
      </p:sp>
      <p:pic>
        <p:nvPicPr>
          <p:cNvPr id="2" name="Image 1"/>
          <p:cNvPicPr>
            <a:picLocks noChangeAspect="1"/>
          </p:cNvPicPr>
          <p:nvPr/>
        </p:nvPicPr>
        <p:blipFill rotWithShape="1">
          <a:blip r:embed="rId2"/>
          <a:srcRect l="21252" t="30308" r="21640" b="7580"/>
          <a:stretch/>
        </p:blipFill>
        <p:spPr>
          <a:xfrm>
            <a:off x="2311122" y="1949380"/>
            <a:ext cx="6652008" cy="4069582"/>
          </a:xfrm>
          <a:prstGeom prst="rect">
            <a:avLst/>
          </a:prstGeom>
        </p:spPr>
      </p:pic>
      <p:sp>
        <p:nvSpPr>
          <p:cNvPr id="8" name="ZoneTexte 7"/>
          <p:cNvSpPr txBox="1"/>
          <p:nvPr/>
        </p:nvSpPr>
        <p:spPr>
          <a:xfrm>
            <a:off x="663193" y="291403"/>
            <a:ext cx="6692202" cy="369332"/>
          </a:xfrm>
          <a:prstGeom prst="rect">
            <a:avLst/>
          </a:prstGeom>
          <a:noFill/>
        </p:spPr>
        <p:txBody>
          <a:bodyPr wrap="square" rtlCol="0">
            <a:spAutoFit/>
          </a:bodyPr>
          <a:lstStyle/>
          <a:p>
            <a:r>
              <a:rPr lang="fr-FR" b="1" dirty="0" smtClean="0"/>
              <a:t>CE QUI CHANGE :</a:t>
            </a:r>
            <a:endParaRPr lang="fr-FR" b="1" dirty="0"/>
          </a:p>
        </p:txBody>
      </p:sp>
    </p:spTree>
    <p:extLst>
      <p:ext uri="{BB962C8B-B14F-4D97-AF65-F5344CB8AC3E}">
        <p14:creationId xmlns:p14="http://schemas.microsoft.com/office/powerpoint/2010/main" val="948595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circle(in)">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1982" y="452176"/>
            <a:ext cx="11244106" cy="2062103"/>
          </a:xfrm>
          <a:prstGeom prst="rect">
            <a:avLst/>
          </a:prstGeom>
        </p:spPr>
        <p:txBody>
          <a:bodyPr wrap="square">
            <a:spAutoFit/>
          </a:bodyPr>
          <a:lstStyle/>
          <a:p>
            <a:r>
              <a:rPr lang="fr-FR" sz="3200" b="1" i="0" u="none" strike="noStrike" baseline="0" dirty="0" smtClean="0">
                <a:solidFill>
                  <a:srgbClr val="000000"/>
                </a:solidFill>
                <a:latin typeface="Arial" panose="020B0604020202020204" pitchFamily="34" charset="0"/>
              </a:rPr>
              <a:t>Nouveauté</a:t>
            </a:r>
            <a:endParaRPr lang="fr-FR" sz="3200" b="0" i="0" u="none" strike="noStrike" baseline="0" dirty="0" smtClean="0">
              <a:solidFill>
                <a:srgbClr val="000000"/>
              </a:solidFill>
              <a:latin typeface="Arial" panose="020B0604020202020204" pitchFamily="34" charset="0"/>
            </a:endParaRPr>
          </a:p>
          <a:p>
            <a:r>
              <a:rPr lang="fr-FR" sz="3200" b="0" i="0" u="none" strike="noStrike" baseline="0" dirty="0" smtClean="0">
                <a:solidFill>
                  <a:srgbClr val="000000"/>
                </a:solidFill>
                <a:latin typeface="Arial" panose="020B0604020202020204" pitchFamily="34" charset="0"/>
              </a:rPr>
              <a:t>•Toucher le sol deux fois de suite avec le même pied (cloche pied) ou avec les deux pieds (double simultané) est une violation de marcher</a:t>
            </a:r>
          </a:p>
        </p:txBody>
      </p:sp>
    </p:spTree>
    <p:extLst>
      <p:ext uri="{BB962C8B-B14F-4D97-AF65-F5344CB8AC3E}">
        <p14:creationId xmlns:p14="http://schemas.microsoft.com/office/powerpoint/2010/main" val="24588236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43095" y="2703007"/>
            <a:ext cx="10520624" cy="1754326"/>
          </a:xfrm>
          <a:prstGeom prst="rect">
            <a:avLst/>
          </a:prstGeom>
        </p:spPr>
        <p:txBody>
          <a:bodyPr wrap="square">
            <a:spAutoFit/>
          </a:bodyPr>
          <a:lstStyle/>
          <a:p>
            <a:r>
              <a:rPr lang="fr-FR" sz="3600" b="1" dirty="0" smtClean="0"/>
              <a:t>Si </a:t>
            </a:r>
            <a:r>
              <a:rPr lang="fr-FR" sz="3600" dirty="0" smtClean="0"/>
              <a:t>une </a:t>
            </a:r>
            <a:r>
              <a:rPr lang="fr-FR" sz="3600" dirty="0"/>
              <a:t>faute est sifflée sur </a:t>
            </a:r>
            <a:r>
              <a:rPr lang="fr-FR" sz="3600" dirty="0" smtClean="0"/>
              <a:t>un joueur </a:t>
            </a:r>
            <a:r>
              <a:rPr lang="fr-FR" sz="3600" dirty="0"/>
              <a:t>en action de tir et qu’après la faute </a:t>
            </a:r>
            <a:r>
              <a:rPr lang="fr-FR" sz="3600" b="1" i="0" u="none" strike="noStrike" baseline="0" dirty="0" smtClean="0">
                <a:solidFill>
                  <a:srgbClr val="000000"/>
                </a:solidFill>
                <a:latin typeface="Arial" panose="020B0604020202020204" pitchFamily="34" charset="0"/>
              </a:rPr>
              <a:t>le joueur passe le ballon</a:t>
            </a:r>
            <a:r>
              <a:rPr lang="fr-FR" sz="3600" b="0" i="0" u="none" strike="noStrike" baseline="0" dirty="0" smtClean="0">
                <a:solidFill>
                  <a:srgbClr val="000000"/>
                </a:solidFill>
                <a:latin typeface="Arial" panose="020B0604020202020204" pitchFamily="34" charset="0"/>
              </a:rPr>
              <a:t>, il  n’est plus considéré en action de tir.</a:t>
            </a:r>
          </a:p>
        </p:txBody>
      </p:sp>
      <p:sp>
        <p:nvSpPr>
          <p:cNvPr id="6" name="ZoneTexte 5"/>
          <p:cNvSpPr txBox="1"/>
          <p:nvPr/>
        </p:nvSpPr>
        <p:spPr>
          <a:xfrm>
            <a:off x="2364259" y="247134"/>
            <a:ext cx="5782963" cy="1323439"/>
          </a:xfrm>
          <a:prstGeom prst="rect">
            <a:avLst/>
          </a:prstGeom>
          <a:noFill/>
        </p:spPr>
        <p:txBody>
          <a:bodyPr wrap="square" rtlCol="0">
            <a:spAutoFit/>
          </a:bodyPr>
          <a:lstStyle/>
          <a:p>
            <a:pPr algn="ctr"/>
            <a:r>
              <a:rPr lang="fr-FR" sz="4000" dirty="0" smtClean="0"/>
              <a:t>ACTION DE TIR :</a:t>
            </a:r>
          </a:p>
          <a:p>
            <a:pPr algn="ctr"/>
            <a:r>
              <a:rPr lang="fr-FR" sz="4000" dirty="0"/>
              <a:t>c</a:t>
            </a:r>
            <a:r>
              <a:rPr lang="fr-FR" sz="4000" dirty="0" smtClean="0"/>
              <a:t>larification</a:t>
            </a:r>
            <a:endParaRPr lang="fr-FR" sz="4000" dirty="0"/>
          </a:p>
        </p:txBody>
      </p:sp>
    </p:spTree>
    <p:extLst>
      <p:ext uri="{BB962C8B-B14F-4D97-AF65-F5344CB8AC3E}">
        <p14:creationId xmlns:p14="http://schemas.microsoft.com/office/powerpoint/2010/main" val="3181099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01934" y="1406770"/>
            <a:ext cx="10520624" cy="5078313"/>
          </a:xfrm>
          <a:prstGeom prst="rect">
            <a:avLst/>
          </a:prstGeom>
        </p:spPr>
        <p:txBody>
          <a:bodyPr wrap="square">
            <a:spAutoFit/>
          </a:bodyPr>
          <a:lstStyle/>
          <a:p>
            <a:r>
              <a:rPr lang="fr-FR" sz="3600" b="1" dirty="0"/>
              <a:t>NOUVELLE DISPOSITION :</a:t>
            </a:r>
            <a:endParaRPr lang="fr-FR" sz="3600" dirty="0"/>
          </a:p>
          <a:p>
            <a:r>
              <a:rPr lang="fr-FR" sz="3600" dirty="0"/>
              <a:t>Tant que le ballon n’a pas été </a:t>
            </a:r>
            <a:r>
              <a:rPr lang="fr-FR" sz="3600" b="1" dirty="0"/>
              <a:t>contrôlé par un joueur ayant les deux pieds en zone avant, </a:t>
            </a:r>
            <a:r>
              <a:rPr lang="fr-FR" sz="3600" dirty="0"/>
              <a:t>le retour en zone ne s’applique pas</a:t>
            </a:r>
            <a:r>
              <a:rPr lang="fr-FR" sz="3600" dirty="0" smtClean="0"/>
              <a:t>.</a:t>
            </a:r>
          </a:p>
          <a:p>
            <a:endParaRPr lang="fr-FR" sz="3600" dirty="0"/>
          </a:p>
          <a:p>
            <a:r>
              <a:rPr lang="fr-FR" sz="3600" dirty="0" smtClean="0"/>
              <a:t>•</a:t>
            </a:r>
            <a:r>
              <a:rPr lang="fr-FR" sz="3600" dirty="0"/>
              <a:t>Ex : lors d’une passe de A1 venant de la zone arrière, A2 situé en zone avant touche le ballon mais ne le contrôle pas. Le ballon repart aussitôt en zone arrière où il est capté par A1 = action légale</a:t>
            </a:r>
          </a:p>
        </p:txBody>
      </p:sp>
      <p:sp>
        <p:nvSpPr>
          <p:cNvPr id="6" name="ZoneTexte 5"/>
          <p:cNvSpPr txBox="1"/>
          <p:nvPr/>
        </p:nvSpPr>
        <p:spPr>
          <a:xfrm>
            <a:off x="2364259" y="247134"/>
            <a:ext cx="5782963" cy="707886"/>
          </a:xfrm>
          <a:prstGeom prst="rect">
            <a:avLst/>
          </a:prstGeom>
          <a:noFill/>
        </p:spPr>
        <p:txBody>
          <a:bodyPr wrap="square" rtlCol="0">
            <a:spAutoFit/>
          </a:bodyPr>
          <a:lstStyle/>
          <a:p>
            <a:pPr algn="ctr"/>
            <a:r>
              <a:rPr lang="fr-FR" sz="4000" dirty="0" smtClean="0"/>
              <a:t>RETOUR EN ZONE:</a:t>
            </a:r>
          </a:p>
        </p:txBody>
      </p:sp>
    </p:spTree>
    <p:extLst>
      <p:ext uri="{BB962C8B-B14F-4D97-AF65-F5344CB8AC3E}">
        <p14:creationId xmlns:p14="http://schemas.microsoft.com/office/powerpoint/2010/main" val="490120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01934" y="1406770"/>
            <a:ext cx="10520624" cy="4524315"/>
          </a:xfrm>
          <a:prstGeom prst="rect">
            <a:avLst/>
          </a:prstGeom>
        </p:spPr>
        <p:txBody>
          <a:bodyPr wrap="square">
            <a:spAutoFit/>
          </a:bodyPr>
          <a:lstStyle/>
          <a:p>
            <a:r>
              <a:rPr lang="fr-FR" sz="3600" b="1" dirty="0"/>
              <a:t>NOUVEAU CRITERE</a:t>
            </a:r>
            <a:endParaRPr lang="fr-FR" sz="3600" dirty="0"/>
          </a:p>
          <a:p>
            <a:r>
              <a:rPr lang="fr-FR" sz="3600" dirty="0" smtClean="0"/>
              <a:t>•</a:t>
            </a:r>
            <a:r>
              <a:rPr lang="fr-FR" sz="3600" b="1" dirty="0" smtClean="0"/>
              <a:t>Contact </a:t>
            </a:r>
            <a:r>
              <a:rPr lang="fr-FR" sz="3600" b="1" dirty="0"/>
              <a:t>non nécessaire </a:t>
            </a:r>
            <a:r>
              <a:rPr lang="fr-FR" sz="3600" b="1" dirty="0" smtClean="0"/>
              <a:t>provoqué </a:t>
            </a:r>
            <a:r>
              <a:rPr lang="fr-FR" sz="3600" dirty="0" smtClean="0"/>
              <a:t>par </a:t>
            </a:r>
            <a:r>
              <a:rPr lang="fr-FR" sz="3600" dirty="0"/>
              <a:t>un </a:t>
            </a:r>
            <a:r>
              <a:rPr lang="fr-FR" sz="3600" dirty="0" smtClean="0"/>
              <a:t>défenseur </a:t>
            </a:r>
            <a:r>
              <a:rPr lang="fr-FR" sz="3600" b="1" dirty="0" smtClean="0"/>
              <a:t>dans </a:t>
            </a:r>
            <a:r>
              <a:rPr lang="fr-FR" sz="3600" b="1" dirty="0"/>
              <a:t>le but de stopper la progression </a:t>
            </a:r>
            <a:r>
              <a:rPr lang="fr-FR" sz="3600" dirty="0"/>
              <a:t>de l’équipe attaquante lors d’une transition (montée de balle) = faute antisportive. </a:t>
            </a:r>
          </a:p>
          <a:p>
            <a:endParaRPr lang="fr-FR" sz="3600" dirty="0"/>
          </a:p>
          <a:p>
            <a:r>
              <a:rPr lang="fr-FR" sz="3600" dirty="0"/>
              <a:t>Ce critère s’applique jusqu’à ce que l’attaquant commence son action de tir</a:t>
            </a:r>
          </a:p>
        </p:txBody>
      </p:sp>
      <p:sp>
        <p:nvSpPr>
          <p:cNvPr id="6" name="ZoneTexte 5"/>
          <p:cNvSpPr txBox="1"/>
          <p:nvPr/>
        </p:nvSpPr>
        <p:spPr>
          <a:xfrm>
            <a:off x="2364259" y="247134"/>
            <a:ext cx="5782963" cy="707886"/>
          </a:xfrm>
          <a:prstGeom prst="rect">
            <a:avLst/>
          </a:prstGeom>
          <a:noFill/>
        </p:spPr>
        <p:txBody>
          <a:bodyPr wrap="square" rtlCol="0">
            <a:spAutoFit/>
          </a:bodyPr>
          <a:lstStyle/>
          <a:p>
            <a:pPr algn="ctr"/>
            <a:r>
              <a:rPr lang="fr-FR" sz="4000" dirty="0" smtClean="0"/>
              <a:t>FAUTE ANTI-SPORTIVE</a:t>
            </a:r>
          </a:p>
        </p:txBody>
      </p:sp>
    </p:spTree>
    <p:extLst>
      <p:ext uri="{BB962C8B-B14F-4D97-AF65-F5344CB8AC3E}">
        <p14:creationId xmlns:p14="http://schemas.microsoft.com/office/powerpoint/2010/main" val="488587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01934" y="1406770"/>
            <a:ext cx="10520624" cy="2862322"/>
          </a:xfrm>
          <a:prstGeom prst="rect">
            <a:avLst/>
          </a:prstGeom>
        </p:spPr>
        <p:txBody>
          <a:bodyPr wrap="square">
            <a:spAutoFit/>
          </a:bodyPr>
          <a:lstStyle/>
          <a:p>
            <a:r>
              <a:rPr lang="fr-FR" sz="3600" b="1" dirty="0">
                <a:solidFill>
                  <a:srgbClr val="FF0000"/>
                </a:solidFill>
              </a:rPr>
              <a:t>NOUVELLE DISPOSITION</a:t>
            </a:r>
            <a:endParaRPr lang="fr-FR" sz="3600" dirty="0">
              <a:solidFill>
                <a:srgbClr val="FF0000"/>
              </a:solidFill>
            </a:endParaRPr>
          </a:p>
          <a:p>
            <a:r>
              <a:rPr lang="fr-FR" sz="2400" b="1" dirty="0"/>
              <a:t>Un joueur est disqualifié pour le reste de la rencontre s’il commet soit :</a:t>
            </a:r>
            <a:endParaRPr lang="fr-FR" sz="2400" dirty="0"/>
          </a:p>
          <a:p>
            <a:r>
              <a:rPr lang="fr-FR" sz="2400" dirty="0"/>
              <a:t>•</a:t>
            </a:r>
            <a:r>
              <a:rPr lang="fr-FR" sz="2400" b="1" dirty="0"/>
              <a:t>2 fautes antisportives</a:t>
            </a:r>
            <a:endParaRPr lang="fr-FR" sz="2400" dirty="0"/>
          </a:p>
          <a:p>
            <a:r>
              <a:rPr lang="fr-FR" sz="2400" dirty="0"/>
              <a:t>•</a:t>
            </a:r>
            <a:r>
              <a:rPr lang="fr-FR" sz="2400" b="1" dirty="0"/>
              <a:t>2 fautes techniques</a:t>
            </a:r>
            <a:endParaRPr lang="fr-FR" sz="2400" dirty="0"/>
          </a:p>
          <a:p>
            <a:r>
              <a:rPr lang="fr-FR" sz="3600" dirty="0"/>
              <a:t>•</a:t>
            </a:r>
            <a:r>
              <a:rPr lang="fr-FR" sz="3600" b="1" dirty="0">
                <a:solidFill>
                  <a:srgbClr val="FF0000"/>
                </a:solidFill>
              </a:rPr>
              <a:t>1 faute antisportive et1 faute technique</a:t>
            </a:r>
            <a:endParaRPr lang="fr-FR" sz="3600" dirty="0">
              <a:solidFill>
                <a:srgbClr val="FF0000"/>
              </a:solidFill>
            </a:endParaRPr>
          </a:p>
          <a:p>
            <a:endParaRPr lang="fr-FR" sz="3600" dirty="0"/>
          </a:p>
        </p:txBody>
      </p:sp>
      <p:sp>
        <p:nvSpPr>
          <p:cNvPr id="6" name="ZoneTexte 5"/>
          <p:cNvSpPr txBox="1"/>
          <p:nvPr/>
        </p:nvSpPr>
        <p:spPr>
          <a:xfrm>
            <a:off x="2364259" y="247134"/>
            <a:ext cx="5782963" cy="707886"/>
          </a:xfrm>
          <a:prstGeom prst="rect">
            <a:avLst/>
          </a:prstGeom>
          <a:noFill/>
        </p:spPr>
        <p:txBody>
          <a:bodyPr wrap="square" rtlCol="0">
            <a:spAutoFit/>
          </a:bodyPr>
          <a:lstStyle/>
          <a:p>
            <a:pPr algn="ctr"/>
            <a:r>
              <a:rPr lang="fr-FR" sz="4000" dirty="0" smtClean="0"/>
              <a:t>DISQUALIFICATION</a:t>
            </a:r>
          </a:p>
        </p:txBody>
      </p:sp>
      <p:sp>
        <p:nvSpPr>
          <p:cNvPr id="2" name="Rectangle 1"/>
          <p:cNvSpPr/>
          <p:nvPr/>
        </p:nvSpPr>
        <p:spPr>
          <a:xfrm>
            <a:off x="401934" y="3683785"/>
            <a:ext cx="11093380" cy="2677656"/>
          </a:xfrm>
          <a:prstGeom prst="rect">
            <a:avLst/>
          </a:prstGeom>
        </p:spPr>
        <p:txBody>
          <a:bodyPr wrap="square">
            <a:spAutoFit/>
          </a:bodyPr>
          <a:lstStyle/>
          <a:p>
            <a:r>
              <a:rPr lang="fr-FR" sz="2400" b="0" i="0" u="none" strike="noStrike" baseline="0" dirty="0" smtClean="0">
                <a:solidFill>
                  <a:srgbClr val="000000"/>
                </a:solidFill>
                <a:latin typeface="Arial" panose="020B0604020202020204" pitchFamily="34" charset="0"/>
              </a:rPr>
              <a:t>Au-delà des règles précédentes concernant séparément joueurs et entraineur, un </a:t>
            </a:r>
            <a:r>
              <a:rPr lang="fr-FR" sz="2400" b="1" i="0" u="none" strike="noStrike" baseline="0" dirty="0" smtClean="0">
                <a:solidFill>
                  <a:srgbClr val="000000"/>
                </a:solidFill>
                <a:latin typeface="Arial" panose="020B0604020202020204" pitchFamily="34" charset="0"/>
              </a:rPr>
              <a:t>entraineur -joueur </a:t>
            </a:r>
            <a:r>
              <a:rPr lang="fr-FR" sz="2400" b="0" i="0" u="none" strike="noStrike" baseline="0" dirty="0" smtClean="0">
                <a:solidFill>
                  <a:srgbClr val="000000"/>
                </a:solidFill>
                <a:latin typeface="Arial" panose="020B0604020202020204" pitchFamily="34" charset="0"/>
              </a:rPr>
              <a:t>est également </a:t>
            </a:r>
            <a:r>
              <a:rPr lang="fr-FR" sz="2400" b="1" i="0" u="none" strike="noStrike" baseline="0" dirty="0" smtClean="0">
                <a:solidFill>
                  <a:srgbClr val="000000"/>
                </a:solidFill>
                <a:latin typeface="Arial" panose="020B0604020202020204" pitchFamily="34" charset="0"/>
              </a:rPr>
              <a:t>disqualifié pour le reste de la rencontre </a:t>
            </a:r>
            <a:r>
              <a:rPr lang="fr-FR" sz="2400" b="0" i="0" u="none" strike="noStrike" baseline="0" dirty="0" smtClean="0">
                <a:solidFill>
                  <a:srgbClr val="000000"/>
                </a:solidFill>
                <a:latin typeface="Arial" panose="020B0604020202020204" pitchFamily="34" charset="0"/>
              </a:rPr>
              <a:t>si il a été sanctionné :</a:t>
            </a:r>
          </a:p>
          <a:p>
            <a:r>
              <a:rPr lang="fr-FR" sz="2400" b="0" i="0" u="none" strike="noStrike" baseline="0" dirty="0" smtClean="0">
                <a:solidFill>
                  <a:srgbClr val="000000"/>
                </a:solidFill>
                <a:latin typeface="Arial" panose="020B0604020202020204" pitchFamily="34" charset="0"/>
              </a:rPr>
              <a:t>•d’une antisportive «U» comme joueur </a:t>
            </a:r>
            <a:r>
              <a:rPr lang="fr-FR" sz="2400" b="1" i="0" u="none" strike="noStrike" baseline="0" dirty="0" smtClean="0">
                <a:solidFill>
                  <a:srgbClr val="000000"/>
                </a:solidFill>
                <a:latin typeface="Arial" panose="020B0604020202020204" pitchFamily="34" charset="0"/>
              </a:rPr>
              <a:t>et </a:t>
            </a:r>
            <a:r>
              <a:rPr lang="fr-FR" sz="2400" b="0" i="0" u="none" strike="noStrike" baseline="0" dirty="0" smtClean="0">
                <a:solidFill>
                  <a:srgbClr val="000000"/>
                </a:solidFill>
                <a:latin typeface="Arial" panose="020B0604020202020204" pitchFamily="34" charset="0"/>
              </a:rPr>
              <a:t>d’une faute technique «C» comme entraineur </a:t>
            </a:r>
          </a:p>
          <a:p>
            <a:r>
              <a:rPr lang="fr-FR" sz="2400" b="0" i="0" u="none" strike="noStrike" baseline="0" dirty="0" smtClean="0">
                <a:solidFill>
                  <a:srgbClr val="000000"/>
                </a:solidFill>
                <a:latin typeface="Arial" panose="020B0604020202020204" pitchFamily="34" charset="0"/>
              </a:rPr>
              <a:t>•d’une faute technique «T» comme joueur </a:t>
            </a:r>
            <a:r>
              <a:rPr lang="fr-FR" sz="2400" b="1" i="0" u="none" strike="noStrike" baseline="0" dirty="0" smtClean="0">
                <a:solidFill>
                  <a:srgbClr val="000000"/>
                </a:solidFill>
                <a:latin typeface="Arial" panose="020B0604020202020204" pitchFamily="34" charset="0"/>
              </a:rPr>
              <a:t>et </a:t>
            </a:r>
            <a:r>
              <a:rPr lang="fr-FR" sz="2400" b="0" i="0" u="none" strike="noStrike" baseline="0" dirty="0" smtClean="0">
                <a:solidFill>
                  <a:srgbClr val="000000"/>
                </a:solidFill>
                <a:latin typeface="Arial" panose="020B0604020202020204" pitchFamily="34" charset="0"/>
              </a:rPr>
              <a:t>d’une faute technique «C» comme entraineur</a:t>
            </a:r>
          </a:p>
        </p:txBody>
      </p:sp>
    </p:spTree>
    <p:extLst>
      <p:ext uri="{BB962C8B-B14F-4D97-AF65-F5344CB8AC3E}">
        <p14:creationId xmlns:p14="http://schemas.microsoft.com/office/powerpoint/2010/main" val="2369678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2"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585</Words>
  <Application>Microsoft Office PowerPoint</Application>
  <PresentationFormat>Grand écran</PresentationFormat>
  <Paragraphs>53</Paragraphs>
  <Slides>11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11</vt:i4>
      </vt:variant>
    </vt:vector>
  </HeadingPairs>
  <TitlesOfParts>
    <vt:vector size="16" baseType="lpstr">
      <vt:lpstr>Arial</vt:lpstr>
      <vt:lpstr>Calibri</vt:lpstr>
      <vt:lpstr>Calibri Light</vt:lpstr>
      <vt:lpstr>Century Gothic</vt:lpstr>
      <vt:lpstr>Thème Office</vt:lpstr>
      <vt:lpstr>Présentation PowerPoint</vt:lpstr>
      <vt:lpstr>EQUIPEMENT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Manu</dc:creator>
  <cp:lastModifiedBy>Manu</cp:lastModifiedBy>
  <cp:revision>7</cp:revision>
  <dcterms:created xsi:type="dcterms:W3CDTF">2017-08-30T07:32:21Z</dcterms:created>
  <dcterms:modified xsi:type="dcterms:W3CDTF">2017-08-30T08:20:12Z</dcterms:modified>
</cp:coreProperties>
</file>