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9" r:id="rId4"/>
    <p:sldId id="257" r:id="rId5"/>
    <p:sldId id="258" r:id="rId6"/>
    <p:sldId id="256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90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9180-D73B-4585-87ED-D4617B0DAE48}" type="datetimeFigureOut">
              <a:rPr lang="fr-FR" smtClean="0"/>
              <a:t>23/08/2017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47E10-D736-4737-92CD-2F1F5150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7770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9180-D73B-4585-87ED-D4617B0DAE48}" type="datetimeFigureOut">
              <a:rPr lang="fr-FR" smtClean="0"/>
              <a:t>23/08/2017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47E10-D736-4737-92CD-2F1F5150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828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9180-D73B-4585-87ED-D4617B0DAE48}" type="datetimeFigureOut">
              <a:rPr lang="fr-FR" smtClean="0"/>
              <a:t>23/08/2017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47E10-D736-4737-92CD-2F1F5150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70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9180-D73B-4585-87ED-D4617B0DAE48}" type="datetimeFigureOut">
              <a:rPr lang="fr-FR" smtClean="0"/>
              <a:t>23/08/2017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47E10-D736-4737-92CD-2F1F5150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234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9180-D73B-4585-87ED-D4617B0DAE48}" type="datetimeFigureOut">
              <a:rPr lang="fr-FR" smtClean="0"/>
              <a:t>23/08/2017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47E10-D736-4737-92CD-2F1F5150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046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9180-D73B-4585-87ED-D4617B0DAE48}" type="datetimeFigureOut">
              <a:rPr lang="fr-FR" smtClean="0"/>
              <a:t>23/08/2017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47E10-D736-4737-92CD-2F1F5150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082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9180-D73B-4585-87ED-D4617B0DAE48}" type="datetimeFigureOut">
              <a:rPr lang="fr-FR" smtClean="0"/>
              <a:t>23/08/2017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47E10-D736-4737-92CD-2F1F5150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3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9180-D73B-4585-87ED-D4617B0DAE48}" type="datetimeFigureOut">
              <a:rPr lang="fr-FR" smtClean="0"/>
              <a:t>23/08/2017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47E10-D736-4737-92CD-2F1F5150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341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9180-D73B-4585-87ED-D4617B0DAE48}" type="datetimeFigureOut">
              <a:rPr lang="fr-FR" smtClean="0"/>
              <a:t>23/08/2017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47E10-D736-4737-92CD-2F1F5150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8590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9180-D73B-4585-87ED-D4617B0DAE48}" type="datetimeFigureOut">
              <a:rPr lang="fr-FR" smtClean="0"/>
              <a:t>23/08/2017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47E10-D736-4737-92CD-2F1F5150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3314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9180-D73B-4585-87ED-D4617B0DAE48}" type="datetimeFigureOut">
              <a:rPr lang="fr-FR" smtClean="0"/>
              <a:t>23/08/2017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47E10-D736-4737-92CD-2F1F5150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57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09180-D73B-4585-87ED-D4617B0DAE48}" type="datetimeFigureOut">
              <a:rPr lang="fr-FR" smtClean="0"/>
              <a:t>23/08/2017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47E10-D736-4737-92CD-2F1F515004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527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614195" y="2192694"/>
            <a:ext cx="83882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DEVENIR ARBITRE : </a:t>
            </a:r>
          </a:p>
          <a:p>
            <a:pPr algn="ctr"/>
            <a:r>
              <a:rPr lang="fr-FR" sz="4000" dirty="0" smtClean="0"/>
              <a:t>les 3 voies possibles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59360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162020" y="544764"/>
            <a:ext cx="83882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Du vocabulaire pour </a:t>
            </a:r>
          </a:p>
          <a:p>
            <a:pPr algn="ctr"/>
            <a:r>
              <a:rPr lang="fr-FR" sz="4000" dirty="0" smtClean="0"/>
              <a:t>mieux se comprendre :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62224" y="2270927"/>
            <a:ext cx="10822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Arbitre officiel : arbitre validé par la CDO et désigné par celle-ci sur des rencontres officielles couvertes. </a:t>
            </a:r>
          </a:p>
          <a:p>
            <a:r>
              <a:rPr lang="fr-FR" dirty="0" smtClean="0"/>
              <a:t>Il compte pour la charte.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62223" y="3255227"/>
            <a:ext cx="10822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Arbitre club : arbitre formé par les écoles d’arbitrage et désigné par son club sur des rencontres non-couvertes.</a:t>
            </a:r>
          </a:p>
          <a:p>
            <a:r>
              <a:rPr lang="fr-FR" dirty="0" smtClean="0"/>
              <a:t>Il compte, pour une petite partie, pour la charte.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62223" y="4239527"/>
            <a:ext cx="10822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Arbitre officiant pour les clubs : le plus souvent, bénévole non-formé et rendant service à son club en sifflant des rencontres officielles non-couvertes. Il ne compte pas pour la charte.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8762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4217" y="2865212"/>
            <a:ext cx="864973" cy="12851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Candidats pour formation initiale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239988" y="2939170"/>
            <a:ext cx="2207741" cy="972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Formation initiale</a:t>
            </a:r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5057220" y="2865212"/>
            <a:ext cx="2207741" cy="972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2 journées + 6 ½ journées de formation </a:t>
            </a:r>
            <a:endParaRPr lang="fr-FR" sz="1400" dirty="0"/>
          </a:p>
        </p:txBody>
      </p:sp>
      <p:sp>
        <p:nvSpPr>
          <p:cNvPr id="9" name="Flèche droite 8"/>
          <p:cNvSpPr/>
          <p:nvPr/>
        </p:nvSpPr>
        <p:spPr>
          <a:xfrm>
            <a:off x="3578527" y="3235916"/>
            <a:ext cx="1235021" cy="341870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CDO</a:t>
            </a:r>
            <a:endParaRPr lang="fr-FR" dirty="0"/>
          </a:p>
        </p:txBody>
      </p:sp>
      <p:sp>
        <p:nvSpPr>
          <p:cNvPr id="10" name="Flèche droite 9"/>
          <p:cNvSpPr/>
          <p:nvPr/>
        </p:nvSpPr>
        <p:spPr>
          <a:xfrm rot="19353305">
            <a:off x="7615308" y="2446417"/>
            <a:ext cx="1210964" cy="3418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CDO</a:t>
            </a:r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9247192" y="1831360"/>
            <a:ext cx="2207741" cy="6816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Arbitres officiels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 rot="19397054">
            <a:off x="7753294" y="2726334"/>
            <a:ext cx="1024493" cy="1960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Arbitres validés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3" name="Flèche droite 12"/>
          <p:cNvSpPr/>
          <p:nvPr/>
        </p:nvSpPr>
        <p:spPr>
          <a:xfrm>
            <a:off x="7701567" y="3176833"/>
            <a:ext cx="1285102" cy="341870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CDO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7708543" y="3437875"/>
            <a:ext cx="1024493" cy="19601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Arbitres prorogés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9329590" y="2906904"/>
            <a:ext cx="2207741" cy="681682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Arbitres en formation (désignés par le club sur match jeunes)</a:t>
            </a:r>
            <a:endParaRPr lang="fr-FR" sz="1000" dirty="0"/>
          </a:p>
        </p:txBody>
      </p:sp>
      <p:sp>
        <p:nvSpPr>
          <p:cNvPr id="16" name="Rectangle 15"/>
          <p:cNvSpPr/>
          <p:nvPr/>
        </p:nvSpPr>
        <p:spPr>
          <a:xfrm>
            <a:off x="9415683" y="3577786"/>
            <a:ext cx="2058502" cy="181792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Réévalués après 15 matchs sifflés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2343858" y="598676"/>
            <a:ext cx="7953630" cy="4221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600" dirty="0" smtClean="0"/>
              <a:t>Devenir arbitre</a:t>
            </a:r>
          </a:p>
          <a:p>
            <a:pPr algn="ctr"/>
            <a:r>
              <a:rPr lang="fr-FR" sz="3600" dirty="0" smtClean="0"/>
              <a:t>Voie de la formation initiale</a:t>
            </a:r>
            <a:endParaRPr lang="fr-FR" sz="3600" dirty="0"/>
          </a:p>
        </p:txBody>
      </p:sp>
      <p:sp>
        <p:nvSpPr>
          <p:cNvPr id="18" name="Rectangle 17"/>
          <p:cNvSpPr/>
          <p:nvPr/>
        </p:nvSpPr>
        <p:spPr>
          <a:xfrm>
            <a:off x="457200" y="1380931"/>
            <a:ext cx="3275045" cy="746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</a:t>
            </a:r>
            <a:r>
              <a:rPr lang="fr-FR" dirty="0" smtClean="0"/>
              <a:t>e qui existe déjà</a:t>
            </a:r>
            <a:endParaRPr lang="fr-FR" dirty="0"/>
          </a:p>
        </p:txBody>
      </p:sp>
      <p:sp>
        <p:nvSpPr>
          <p:cNvPr id="19" name="Rectangle 18"/>
          <p:cNvSpPr/>
          <p:nvPr/>
        </p:nvSpPr>
        <p:spPr>
          <a:xfrm>
            <a:off x="4852196" y="1367059"/>
            <a:ext cx="3275045" cy="74644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</a:t>
            </a:r>
            <a:r>
              <a:rPr lang="fr-FR" dirty="0" smtClean="0"/>
              <a:t>e qui va changer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787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 animBg="1"/>
      <p:bldP spid="18" grpId="1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1271000" y="2852348"/>
            <a:ext cx="2207741" cy="972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Ecole d’arbitrage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255373" y="2695830"/>
            <a:ext cx="864973" cy="12851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Club ou CTC avec Ecole d’arbitrage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6" name="Flèche droite 5"/>
          <p:cNvSpPr/>
          <p:nvPr/>
        </p:nvSpPr>
        <p:spPr>
          <a:xfrm>
            <a:off x="3629395" y="3078888"/>
            <a:ext cx="1202724" cy="518983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Club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5178980" y="2717015"/>
            <a:ext cx="2207741" cy="972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Arbitres clubs</a:t>
            </a:r>
            <a:endParaRPr lang="fr-FR" dirty="0"/>
          </a:p>
        </p:txBody>
      </p:sp>
      <p:sp>
        <p:nvSpPr>
          <p:cNvPr id="8" name="Flèche droite 7"/>
          <p:cNvSpPr/>
          <p:nvPr/>
        </p:nvSpPr>
        <p:spPr>
          <a:xfrm>
            <a:off x="7501924" y="2852348"/>
            <a:ext cx="1285102" cy="354225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CDO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9686373" y="2279253"/>
            <a:ext cx="2207741" cy="681682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Arbitres officiels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7505085" y="3130784"/>
            <a:ext cx="1091514" cy="347536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Derniers items de la formation + validation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13" name="Flèche droite 12"/>
          <p:cNvSpPr/>
          <p:nvPr/>
        </p:nvSpPr>
        <p:spPr>
          <a:xfrm rot="2234132">
            <a:off x="8650300" y="3173454"/>
            <a:ext cx="700359" cy="286264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8853638" y="2195932"/>
            <a:ext cx="1024493" cy="1960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Arbitres validés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627412" y="3597685"/>
            <a:ext cx="1024493" cy="196019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Arbitres prorogés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9664776" y="3235287"/>
            <a:ext cx="2207741" cy="681682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Arbitres en formation (désignés par le club sur match jeunes)</a:t>
            </a:r>
            <a:endParaRPr lang="fr-FR" sz="1000" dirty="0"/>
          </a:p>
        </p:txBody>
      </p:sp>
      <p:sp>
        <p:nvSpPr>
          <p:cNvPr id="17" name="Flèche droite 16"/>
          <p:cNvSpPr/>
          <p:nvPr/>
        </p:nvSpPr>
        <p:spPr>
          <a:xfrm rot="18849045">
            <a:off x="8612613" y="2535372"/>
            <a:ext cx="700359" cy="286264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9859942" y="3861715"/>
            <a:ext cx="1817408" cy="196019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Réévalués après 15 matchs sifflés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29395" y="2563995"/>
            <a:ext cx="1202724" cy="35225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Formés par</a:t>
            </a:r>
            <a:endParaRPr lang="fr-FR" sz="1600" dirty="0"/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2343543" y="568081"/>
            <a:ext cx="7953630" cy="4221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600" dirty="0" smtClean="0"/>
              <a:t>Devenir arbitre</a:t>
            </a:r>
          </a:p>
          <a:p>
            <a:pPr algn="ctr"/>
            <a:r>
              <a:rPr lang="fr-FR" sz="3600" dirty="0" smtClean="0"/>
              <a:t>Voie des Ecoles d’arbitrage</a:t>
            </a:r>
            <a:endParaRPr lang="fr-FR" sz="3600" dirty="0"/>
          </a:p>
        </p:txBody>
      </p:sp>
      <p:sp>
        <p:nvSpPr>
          <p:cNvPr id="22" name="Flèche vers le bas 21"/>
          <p:cNvSpPr/>
          <p:nvPr/>
        </p:nvSpPr>
        <p:spPr>
          <a:xfrm flipH="1">
            <a:off x="6194987" y="3478320"/>
            <a:ext cx="214050" cy="1095303"/>
          </a:xfrm>
          <a:prstGeom prst="downArrow">
            <a:avLst/>
          </a:prstGeom>
          <a:noFill/>
          <a:ln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5216488" y="4641475"/>
            <a:ext cx="2207741" cy="1449045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Peuvent participer à des ½ journées communes avec les arbitres en formation initiale</a:t>
            </a:r>
            <a:endParaRPr lang="fr-FR" sz="1400" dirty="0"/>
          </a:p>
        </p:txBody>
      </p:sp>
      <p:sp>
        <p:nvSpPr>
          <p:cNvPr id="2" name="Rectangle 1"/>
          <p:cNvSpPr/>
          <p:nvPr/>
        </p:nvSpPr>
        <p:spPr>
          <a:xfrm>
            <a:off x="4945224" y="1380931"/>
            <a:ext cx="2761862" cy="118306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3 fois par an : regroupement des écoles pour une ½ journée de formation des jeunes et des formateurs par la CDO</a:t>
            </a:r>
            <a:endParaRPr lang="fr-FR" sz="1400" dirty="0"/>
          </a:p>
        </p:txBody>
      </p:sp>
      <p:sp>
        <p:nvSpPr>
          <p:cNvPr id="3" name="Rectangle 2"/>
          <p:cNvSpPr/>
          <p:nvPr/>
        </p:nvSpPr>
        <p:spPr>
          <a:xfrm>
            <a:off x="457200" y="1380931"/>
            <a:ext cx="3275045" cy="746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</a:t>
            </a:r>
            <a:r>
              <a:rPr lang="fr-FR" dirty="0" smtClean="0"/>
              <a:t>e qui existe déjà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8402305" y="1308718"/>
            <a:ext cx="3275045" cy="74644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</a:t>
            </a:r>
            <a:r>
              <a:rPr lang="fr-FR" dirty="0" smtClean="0"/>
              <a:t>e qui va changer</a:t>
            </a:r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6825637" y="3689080"/>
            <a:ext cx="1762897" cy="47926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Pour ceux qui le souhaitent et remplissent les conditions d’âge.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35778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2" grpId="0" animBg="1"/>
      <p:bldP spid="23" grpId="0" animBg="1"/>
      <p:bldP spid="2" grpId="0" animBg="1"/>
      <p:bldP spid="3" grpId="0" animBg="1"/>
      <p:bldP spid="3" grpId="1" animBg="1"/>
      <p:bldP spid="24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27436" y="2524897"/>
            <a:ext cx="864973" cy="12851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Clubs sans école et avec pas ou peu d’arbitres officiels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2240691" y="2681415"/>
            <a:ext cx="2207741" cy="972065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Regroupement et formation des volontaires par la CDO par zone géographique</a:t>
            </a:r>
            <a:endParaRPr lang="fr-FR" sz="1200" dirty="0"/>
          </a:p>
        </p:txBody>
      </p:sp>
      <p:sp>
        <p:nvSpPr>
          <p:cNvPr id="6" name="Flèche droite 5"/>
          <p:cNvSpPr/>
          <p:nvPr/>
        </p:nvSpPr>
        <p:spPr>
          <a:xfrm>
            <a:off x="7633316" y="2907955"/>
            <a:ext cx="1177157" cy="518983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CDO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9009243" y="2524897"/>
            <a:ext cx="2207741" cy="972065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Arbitres officiant pour les clubs </a:t>
            </a:r>
            <a:endParaRPr lang="fr-FR" dirty="0"/>
          </a:p>
        </p:txBody>
      </p:sp>
      <p:sp>
        <p:nvSpPr>
          <p:cNvPr id="8" name="Flèche vers le bas 7"/>
          <p:cNvSpPr/>
          <p:nvPr/>
        </p:nvSpPr>
        <p:spPr>
          <a:xfrm>
            <a:off x="9979636" y="3570088"/>
            <a:ext cx="271848" cy="350110"/>
          </a:xfrm>
          <a:prstGeom prst="downArrow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929714" y="477378"/>
            <a:ext cx="7953630" cy="4221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600" dirty="0" smtClean="0"/>
              <a:t>Devenir arbitre</a:t>
            </a:r>
          </a:p>
          <a:p>
            <a:pPr algn="ctr"/>
            <a:r>
              <a:rPr lang="fr-FR" sz="3600" dirty="0" smtClean="0"/>
              <a:t>Voie des arbitres officiant pour les clubs</a:t>
            </a:r>
            <a:endParaRPr lang="fr-FR" sz="3600" dirty="0"/>
          </a:p>
        </p:txBody>
      </p:sp>
      <p:sp>
        <p:nvSpPr>
          <p:cNvPr id="10" name="Ellipse 9"/>
          <p:cNvSpPr/>
          <p:nvPr/>
        </p:nvSpPr>
        <p:spPr>
          <a:xfrm>
            <a:off x="9009243" y="3993324"/>
            <a:ext cx="2207741" cy="1449045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Peuvent participer à des ½ journées communes avec les arbitres en formation initiale</a:t>
            </a:r>
            <a:endParaRPr lang="fr-FR" sz="1400" dirty="0"/>
          </a:p>
        </p:txBody>
      </p:sp>
      <p:sp>
        <p:nvSpPr>
          <p:cNvPr id="11" name="Rectangle 10"/>
          <p:cNvSpPr/>
          <p:nvPr/>
        </p:nvSpPr>
        <p:spPr>
          <a:xfrm>
            <a:off x="457200" y="1380931"/>
            <a:ext cx="3275045" cy="746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</a:t>
            </a:r>
            <a:r>
              <a:rPr lang="fr-FR" dirty="0" smtClean="0"/>
              <a:t>e qui existe déjà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8402305" y="1308718"/>
            <a:ext cx="3275045" cy="74644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</a:t>
            </a:r>
            <a:r>
              <a:rPr lang="fr-FR" dirty="0" smtClean="0"/>
              <a:t>e qui va changer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4371517" y="1403494"/>
            <a:ext cx="3153747" cy="1077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Rien : </a:t>
            </a:r>
          </a:p>
          <a:p>
            <a:pPr algn="ctr"/>
            <a:r>
              <a:rPr lang="fr-FR" dirty="0" smtClean="0"/>
              <a:t>les clubs se débrouillent tout seul</a:t>
            </a:r>
            <a:endParaRPr lang="fr-FR" dirty="0"/>
          </a:p>
        </p:txBody>
      </p:sp>
      <p:sp>
        <p:nvSpPr>
          <p:cNvPr id="3" name="Flèche vers le bas 2"/>
          <p:cNvSpPr/>
          <p:nvPr/>
        </p:nvSpPr>
        <p:spPr>
          <a:xfrm>
            <a:off x="3185940" y="3715101"/>
            <a:ext cx="317241" cy="984828"/>
          </a:xfrm>
          <a:prstGeom prst="down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3470104" y="3699199"/>
            <a:ext cx="14369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4 zones avec un club support et un formateur CDO</a:t>
            </a:r>
            <a:endParaRPr lang="fr-FR" sz="1400" dirty="0"/>
          </a:p>
        </p:txBody>
      </p:sp>
      <p:sp>
        <p:nvSpPr>
          <p:cNvPr id="14" name="Rectangle 13"/>
          <p:cNvSpPr/>
          <p:nvPr/>
        </p:nvSpPr>
        <p:spPr>
          <a:xfrm>
            <a:off x="1631973" y="4738690"/>
            <a:ext cx="3676262" cy="4571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vers le bas 14"/>
          <p:cNvSpPr/>
          <p:nvPr/>
        </p:nvSpPr>
        <p:spPr>
          <a:xfrm>
            <a:off x="1564934" y="4794424"/>
            <a:ext cx="263609" cy="499322"/>
          </a:xfrm>
          <a:prstGeom prst="down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vers le bas 15"/>
          <p:cNvSpPr/>
          <p:nvPr/>
        </p:nvSpPr>
        <p:spPr>
          <a:xfrm>
            <a:off x="2624547" y="4784409"/>
            <a:ext cx="263609" cy="499322"/>
          </a:xfrm>
          <a:prstGeom prst="down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vers le bas 16"/>
          <p:cNvSpPr/>
          <p:nvPr/>
        </p:nvSpPr>
        <p:spPr>
          <a:xfrm>
            <a:off x="3711509" y="4784409"/>
            <a:ext cx="263609" cy="499322"/>
          </a:xfrm>
          <a:prstGeom prst="down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vers le bas 17"/>
          <p:cNvSpPr/>
          <p:nvPr/>
        </p:nvSpPr>
        <p:spPr>
          <a:xfrm>
            <a:off x="5109943" y="4784409"/>
            <a:ext cx="263609" cy="499322"/>
          </a:xfrm>
          <a:prstGeom prst="down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1264251" y="5303761"/>
            <a:ext cx="864973" cy="1285103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u="sng" dirty="0" smtClean="0">
                <a:solidFill>
                  <a:schemeClr val="tx1"/>
                </a:solidFill>
              </a:rPr>
              <a:t>Sundgau :</a:t>
            </a:r>
          </a:p>
          <a:p>
            <a:pPr algn="ctr"/>
            <a:endParaRPr lang="fr-FR" sz="1100" dirty="0">
              <a:solidFill>
                <a:schemeClr val="tx1"/>
              </a:solidFill>
            </a:endParaRPr>
          </a:p>
          <a:p>
            <a:pPr algn="ctr"/>
            <a:r>
              <a:rPr lang="fr-FR" sz="1100" b="1" i="1" dirty="0" smtClean="0">
                <a:solidFill>
                  <a:schemeClr val="tx1"/>
                </a:solidFill>
              </a:rPr>
              <a:t>CARSPACH</a:t>
            </a:r>
          </a:p>
          <a:p>
            <a:pPr algn="ctr"/>
            <a:r>
              <a:rPr lang="fr-FR" sz="1100" b="1" i="1" dirty="0" smtClean="0">
                <a:solidFill>
                  <a:schemeClr val="tx1"/>
                </a:solidFill>
              </a:rPr>
              <a:t>Manu Dangel</a:t>
            </a:r>
            <a:endParaRPr lang="fr-FR" sz="1100" b="1" i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29552" y="5283731"/>
            <a:ext cx="864973" cy="1285103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u="sng" dirty="0" smtClean="0">
                <a:solidFill>
                  <a:schemeClr val="tx1"/>
                </a:solidFill>
              </a:rPr>
              <a:t>Rhin Sud</a:t>
            </a:r>
          </a:p>
          <a:p>
            <a:pPr algn="ctr"/>
            <a:endParaRPr lang="fr-FR" sz="1100" dirty="0">
              <a:solidFill>
                <a:schemeClr val="tx1"/>
              </a:solidFill>
            </a:endParaRPr>
          </a:p>
          <a:p>
            <a:pPr algn="ctr"/>
            <a:r>
              <a:rPr lang="fr-FR" sz="1100" b="1" i="1" dirty="0" smtClean="0">
                <a:solidFill>
                  <a:schemeClr val="tx1"/>
                </a:solidFill>
              </a:rPr>
              <a:t>RIXHEIM</a:t>
            </a:r>
          </a:p>
          <a:p>
            <a:pPr algn="ctr"/>
            <a:r>
              <a:rPr lang="fr-FR" sz="1100" b="1" i="1" dirty="0" smtClean="0">
                <a:solidFill>
                  <a:schemeClr val="tx1"/>
                </a:solidFill>
              </a:rPr>
              <a:t>Gérard Naas</a:t>
            </a:r>
            <a:endParaRPr lang="fr-FR" sz="1100" b="1" i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394853" y="5287780"/>
            <a:ext cx="934497" cy="1285103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u="sng" dirty="0" smtClean="0">
                <a:solidFill>
                  <a:schemeClr val="tx1"/>
                </a:solidFill>
              </a:rPr>
              <a:t>Bassin Potassique:</a:t>
            </a:r>
          </a:p>
          <a:p>
            <a:pPr algn="ctr"/>
            <a:endParaRPr lang="fr-FR" sz="1100" dirty="0">
              <a:solidFill>
                <a:schemeClr val="tx1"/>
              </a:solidFill>
            </a:endParaRPr>
          </a:p>
          <a:p>
            <a:pPr algn="ctr"/>
            <a:r>
              <a:rPr lang="fr-FR" sz="1100" b="1" i="1" dirty="0" smtClean="0">
                <a:solidFill>
                  <a:schemeClr val="tx1"/>
                </a:solidFill>
              </a:rPr>
              <a:t>BERRWILLER</a:t>
            </a:r>
          </a:p>
          <a:p>
            <a:pPr algn="ctr"/>
            <a:r>
              <a:rPr lang="fr-FR" sz="1100" b="1" i="1" dirty="0" smtClean="0">
                <a:solidFill>
                  <a:schemeClr val="tx1"/>
                </a:solidFill>
              </a:rPr>
              <a:t>Bruno </a:t>
            </a:r>
            <a:r>
              <a:rPr lang="fr-FR" sz="1100" b="1" i="1" dirty="0" err="1" smtClean="0">
                <a:solidFill>
                  <a:schemeClr val="tx1"/>
                </a:solidFill>
              </a:rPr>
              <a:t>Schaffner</a:t>
            </a:r>
            <a:endParaRPr lang="fr-FR" sz="1100" b="1" i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79970" y="5283731"/>
            <a:ext cx="864973" cy="1285103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u="sng" dirty="0" smtClean="0">
                <a:solidFill>
                  <a:schemeClr val="tx1"/>
                </a:solidFill>
              </a:rPr>
              <a:t>Rhin Nord :</a:t>
            </a:r>
          </a:p>
          <a:p>
            <a:pPr algn="ctr"/>
            <a:endParaRPr lang="fr-FR" sz="1100" dirty="0">
              <a:solidFill>
                <a:schemeClr val="tx1"/>
              </a:solidFill>
            </a:endParaRPr>
          </a:p>
          <a:p>
            <a:pPr algn="ctr"/>
            <a:r>
              <a:rPr lang="fr-FR" sz="1100" b="1" i="1" dirty="0" smtClean="0">
                <a:solidFill>
                  <a:schemeClr val="tx1"/>
                </a:solidFill>
              </a:rPr>
              <a:t>WIHR</a:t>
            </a:r>
          </a:p>
          <a:p>
            <a:pPr algn="ctr"/>
            <a:r>
              <a:rPr lang="fr-FR" sz="1100" b="1" i="1" dirty="0" smtClean="0">
                <a:solidFill>
                  <a:schemeClr val="tx1"/>
                </a:solidFill>
              </a:rPr>
              <a:t>Manu </a:t>
            </a:r>
            <a:r>
              <a:rPr lang="fr-FR" sz="1100" b="1" i="1" dirty="0" err="1" smtClean="0">
                <a:solidFill>
                  <a:schemeClr val="tx1"/>
                </a:solidFill>
              </a:rPr>
              <a:t>Corrado</a:t>
            </a:r>
            <a:endParaRPr lang="fr-FR" sz="1100" b="1" i="1" dirty="0">
              <a:solidFill>
                <a:schemeClr val="tx1"/>
              </a:solidFill>
            </a:endParaRPr>
          </a:p>
        </p:txBody>
      </p:sp>
      <p:sp>
        <p:nvSpPr>
          <p:cNvPr id="23" name="Flèche droite 22"/>
          <p:cNvSpPr/>
          <p:nvPr/>
        </p:nvSpPr>
        <p:spPr>
          <a:xfrm>
            <a:off x="4562703" y="3037207"/>
            <a:ext cx="1229415" cy="317241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5865872" y="2691668"/>
            <a:ext cx="1626101" cy="122853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4 à 5 interventions</a:t>
            </a:r>
          </a:p>
          <a:p>
            <a:pPr algn="ctr"/>
            <a:r>
              <a:rPr lang="fr-FR" sz="1200" dirty="0" smtClean="0"/>
              <a:t> (le plus souvent le vendredi 18h30 – 20h)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66432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25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8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0" grpId="0" animBg="1"/>
      <p:bldP spid="11" grpId="0" animBg="1"/>
      <p:bldP spid="12" grpId="0" animBg="1"/>
      <p:bldP spid="2" grpId="0" animBg="1"/>
      <p:bldP spid="3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lèche droite 43"/>
          <p:cNvSpPr/>
          <p:nvPr/>
        </p:nvSpPr>
        <p:spPr>
          <a:xfrm rot="1563871">
            <a:off x="4406481" y="5633556"/>
            <a:ext cx="898365" cy="256197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39098" y="110217"/>
            <a:ext cx="7953630" cy="422117"/>
          </a:xfrm>
        </p:spPr>
        <p:txBody>
          <a:bodyPr>
            <a:normAutofit fontScale="90000"/>
          </a:bodyPr>
          <a:lstStyle/>
          <a:p>
            <a:r>
              <a:rPr lang="fr-FR" sz="3200" dirty="0" smtClean="0"/>
              <a:t>Récapitulatif</a:t>
            </a:r>
            <a:endParaRPr lang="fr-FR" sz="3200" dirty="0"/>
          </a:p>
        </p:txBody>
      </p:sp>
      <p:sp>
        <p:nvSpPr>
          <p:cNvPr id="4" name="Ellipse 3"/>
          <p:cNvSpPr/>
          <p:nvPr/>
        </p:nvSpPr>
        <p:spPr>
          <a:xfrm>
            <a:off x="1260389" y="1509584"/>
            <a:ext cx="2207741" cy="972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Ecole d’arbitrage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47135" y="1326292"/>
            <a:ext cx="864973" cy="12851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Club ou CTC avec Ecole d’arbitrage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7134" y="3060357"/>
            <a:ext cx="864973" cy="12851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Clubs sans école et avec pas ou peu d’arbitres officiels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1260389" y="3216875"/>
            <a:ext cx="2207741" cy="972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Regroupement et formation des volontaires par la CDO</a:t>
            </a:r>
            <a:endParaRPr lang="fr-FR" sz="1200" dirty="0"/>
          </a:p>
        </p:txBody>
      </p:sp>
      <p:sp>
        <p:nvSpPr>
          <p:cNvPr id="9" name="Flèche droite 8"/>
          <p:cNvSpPr/>
          <p:nvPr/>
        </p:nvSpPr>
        <p:spPr>
          <a:xfrm>
            <a:off x="3756454" y="1736124"/>
            <a:ext cx="1202724" cy="518983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Club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5169244" y="1499286"/>
            <a:ext cx="2207741" cy="972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Arbitres clubs</a:t>
            </a:r>
            <a:endParaRPr lang="fr-FR" dirty="0"/>
          </a:p>
        </p:txBody>
      </p:sp>
      <p:sp>
        <p:nvSpPr>
          <p:cNvPr id="11" name="Flèche droite 10"/>
          <p:cNvSpPr/>
          <p:nvPr/>
        </p:nvSpPr>
        <p:spPr>
          <a:xfrm>
            <a:off x="7567826" y="1358609"/>
            <a:ext cx="1285102" cy="3542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CDO</a:t>
            </a:r>
            <a:endParaRPr lang="fr-FR" dirty="0"/>
          </a:p>
        </p:txBody>
      </p:sp>
      <p:sp>
        <p:nvSpPr>
          <p:cNvPr id="12" name="Flèche droite 11"/>
          <p:cNvSpPr/>
          <p:nvPr/>
        </p:nvSpPr>
        <p:spPr>
          <a:xfrm rot="1485414">
            <a:off x="7489944" y="2425042"/>
            <a:ext cx="2124640" cy="2862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9752275" y="785514"/>
            <a:ext cx="2207741" cy="6816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Arbitres officiels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7570987" y="1637045"/>
            <a:ext cx="1091514" cy="3475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Derniers items de la formation + validation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9752275" y="2656700"/>
            <a:ext cx="2207741" cy="6816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Arbitres clubs</a:t>
            </a:r>
            <a:endParaRPr lang="fr-FR" dirty="0"/>
          </a:p>
        </p:txBody>
      </p:sp>
      <p:sp>
        <p:nvSpPr>
          <p:cNvPr id="16" name="Flèche droite 15"/>
          <p:cNvSpPr/>
          <p:nvPr/>
        </p:nvSpPr>
        <p:spPr>
          <a:xfrm>
            <a:off x="3749070" y="3443415"/>
            <a:ext cx="1177157" cy="518983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CDO</a:t>
            </a:r>
            <a:endParaRPr lang="fr-FR" dirty="0"/>
          </a:p>
        </p:txBody>
      </p:sp>
      <p:sp>
        <p:nvSpPr>
          <p:cNvPr id="17" name="Ellipse 16"/>
          <p:cNvSpPr/>
          <p:nvPr/>
        </p:nvSpPr>
        <p:spPr>
          <a:xfrm>
            <a:off x="5255742" y="3216873"/>
            <a:ext cx="2207741" cy="972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Arbitres officiant pour les clubs</a:t>
            </a:r>
            <a:endParaRPr lang="fr-FR" dirty="0"/>
          </a:p>
        </p:txBody>
      </p:sp>
      <p:sp>
        <p:nvSpPr>
          <p:cNvPr id="20" name="Rectangle 19"/>
          <p:cNvSpPr/>
          <p:nvPr/>
        </p:nvSpPr>
        <p:spPr>
          <a:xfrm>
            <a:off x="244217" y="5064715"/>
            <a:ext cx="864973" cy="12851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Candidats pour formation initiale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1239988" y="5138673"/>
            <a:ext cx="2207741" cy="972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Formation initiale</a:t>
            </a:r>
            <a:endParaRPr lang="fr-FR" dirty="0"/>
          </a:p>
        </p:txBody>
      </p:sp>
      <p:sp>
        <p:nvSpPr>
          <p:cNvPr id="24" name="Ellipse 23"/>
          <p:cNvSpPr/>
          <p:nvPr/>
        </p:nvSpPr>
        <p:spPr>
          <a:xfrm>
            <a:off x="5177482" y="4543164"/>
            <a:ext cx="2207741" cy="972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½ journées communes avec arbitres clubs volontaires</a:t>
            </a:r>
            <a:endParaRPr lang="fr-FR" sz="1400" dirty="0"/>
          </a:p>
        </p:txBody>
      </p:sp>
      <p:sp>
        <p:nvSpPr>
          <p:cNvPr id="25" name="Flèche vers le bas 24"/>
          <p:cNvSpPr/>
          <p:nvPr/>
        </p:nvSpPr>
        <p:spPr>
          <a:xfrm flipH="1">
            <a:off x="5733535" y="2500184"/>
            <a:ext cx="164757" cy="2042980"/>
          </a:xfrm>
          <a:prstGeom prst="downArrow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lèche vers le bas 25"/>
          <p:cNvSpPr/>
          <p:nvPr/>
        </p:nvSpPr>
        <p:spPr>
          <a:xfrm>
            <a:off x="6273114" y="4193054"/>
            <a:ext cx="271848" cy="350110"/>
          </a:xfrm>
          <a:prstGeom prst="downArrow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5169243" y="5665575"/>
            <a:ext cx="2207741" cy="972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½ journées propres à la formation initiale</a:t>
            </a:r>
            <a:endParaRPr lang="fr-FR" sz="1400" dirty="0"/>
          </a:p>
        </p:txBody>
      </p:sp>
      <p:sp>
        <p:nvSpPr>
          <p:cNvPr id="29" name="Flèche droite 28"/>
          <p:cNvSpPr/>
          <p:nvPr/>
        </p:nvSpPr>
        <p:spPr>
          <a:xfrm rot="19353305">
            <a:off x="7727331" y="5246780"/>
            <a:ext cx="1210964" cy="3418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CDO</a:t>
            </a:r>
            <a:endParaRPr lang="fr-FR" dirty="0"/>
          </a:p>
        </p:txBody>
      </p:sp>
      <p:sp>
        <p:nvSpPr>
          <p:cNvPr id="30" name="Ellipse 29"/>
          <p:cNvSpPr/>
          <p:nvPr/>
        </p:nvSpPr>
        <p:spPr>
          <a:xfrm>
            <a:off x="9359215" y="4631723"/>
            <a:ext cx="2207741" cy="6816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Arbitres officiels</a:t>
            </a:r>
            <a:endParaRPr lang="fr-FR" dirty="0"/>
          </a:p>
        </p:txBody>
      </p:sp>
      <p:sp>
        <p:nvSpPr>
          <p:cNvPr id="31" name="Rectangle 30"/>
          <p:cNvSpPr/>
          <p:nvPr/>
        </p:nvSpPr>
        <p:spPr>
          <a:xfrm rot="19397054">
            <a:off x="7865317" y="5526697"/>
            <a:ext cx="1024493" cy="1960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Arbitres validés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32" name="Flèche droite 31"/>
          <p:cNvSpPr/>
          <p:nvPr/>
        </p:nvSpPr>
        <p:spPr>
          <a:xfrm>
            <a:off x="7813590" y="5977196"/>
            <a:ext cx="1285102" cy="3418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CDO</a:t>
            </a:r>
            <a:endParaRPr lang="fr-FR" dirty="0"/>
          </a:p>
        </p:txBody>
      </p:sp>
      <p:sp>
        <p:nvSpPr>
          <p:cNvPr id="34" name="Rectangle 33"/>
          <p:cNvSpPr/>
          <p:nvPr/>
        </p:nvSpPr>
        <p:spPr>
          <a:xfrm>
            <a:off x="7820566" y="6238238"/>
            <a:ext cx="1024493" cy="1960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Arbitres prorogés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36" name="Flèche droite 35"/>
          <p:cNvSpPr/>
          <p:nvPr/>
        </p:nvSpPr>
        <p:spPr>
          <a:xfrm rot="2234132">
            <a:off x="8716202" y="1679715"/>
            <a:ext cx="700359" cy="2862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8919540" y="702193"/>
            <a:ext cx="1024493" cy="1960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Arbitres validés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693314" y="2103946"/>
            <a:ext cx="1024493" cy="1960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Arbitres prorogés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39" name="Ellipse 38"/>
          <p:cNvSpPr/>
          <p:nvPr/>
        </p:nvSpPr>
        <p:spPr>
          <a:xfrm>
            <a:off x="9730678" y="1741548"/>
            <a:ext cx="2207741" cy="68168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Arbitres en formation (désignés par le club sur match jeunes)</a:t>
            </a:r>
            <a:endParaRPr lang="fr-FR" sz="1000" dirty="0"/>
          </a:p>
        </p:txBody>
      </p:sp>
      <p:sp>
        <p:nvSpPr>
          <p:cNvPr id="40" name="Flèche droite 39"/>
          <p:cNvSpPr/>
          <p:nvPr/>
        </p:nvSpPr>
        <p:spPr>
          <a:xfrm rot="18849045">
            <a:off x="8678515" y="1041633"/>
            <a:ext cx="700359" cy="2862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9441613" y="5707267"/>
            <a:ext cx="2207741" cy="68168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Arbitres en formation (désignés par le club sur match jeunes)</a:t>
            </a:r>
            <a:endParaRPr lang="fr-FR" sz="1000" dirty="0"/>
          </a:p>
        </p:txBody>
      </p:sp>
      <p:sp>
        <p:nvSpPr>
          <p:cNvPr id="42" name="Rectangle 41"/>
          <p:cNvSpPr/>
          <p:nvPr/>
        </p:nvSpPr>
        <p:spPr>
          <a:xfrm>
            <a:off x="9925844" y="2367976"/>
            <a:ext cx="1817408" cy="1960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Réévalués après 15 matchs sifflés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527706" y="6378149"/>
            <a:ext cx="2058502" cy="1817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Réévalués après 15 matchs sifflés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56454" y="753188"/>
            <a:ext cx="1202724" cy="35225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Formés par</a:t>
            </a:r>
            <a:endParaRPr lang="fr-FR" sz="1600" dirty="0"/>
          </a:p>
        </p:txBody>
      </p:sp>
      <p:cxnSp>
        <p:nvCxnSpPr>
          <p:cNvPr id="23" name="Connecteur droit 22"/>
          <p:cNvCxnSpPr/>
          <p:nvPr/>
        </p:nvCxnSpPr>
        <p:spPr>
          <a:xfrm flipH="1">
            <a:off x="3683166" y="1075970"/>
            <a:ext cx="65904" cy="5433586"/>
          </a:xfrm>
          <a:prstGeom prst="line">
            <a:avLst/>
          </a:prstGeom>
          <a:ln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èche droite 42"/>
          <p:cNvSpPr/>
          <p:nvPr/>
        </p:nvSpPr>
        <p:spPr>
          <a:xfrm rot="20001585">
            <a:off x="4409872" y="5221568"/>
            <a:ext cx="898365" cy="256197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47" name="Connecteur droit 46"/>
          <p:cNvCxnSpPr/>
          <p:nvPr/>
        </p:nvCxnSpPr>
        <p:spPr>
          <a:xfrm flipH="1">
            <a:off x="4927946" y="1126355"/>
            <a:ext cx="28505" cy="4113541"/>
          </a:xfrm>
          <a:prstGeom prst="line">
            <a:avLst/>
          </a:prstGeom>
          <a:ln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727849" y="5474360"/>
            <a:ext cx="840717" cy="15034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CDO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1130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2" grpId="0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 animBg="1"/>
      <p:bldP spid="21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6" grpId="0" animBg="1"/>
      <p:bldP spid="18" grpId="0" animBg="1"/>
      <p:bldP spid="43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21287" y="75569"/>
            <a:ext cx="83882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Les bonus-malus pour les arbitres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860270"/>
              </p:ext>
            </p:extLst>
          </p:nvPr>
        </p:nvGraphicFramePr>
        <p:xfrm>
          <a:off x="1368111" y="1046206"/>
          <a:ext cx="9431694" cy="5700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4656"/>
                <a:gridCol w="4047038"/>
              </a:tblGrid>
              <a:tr h="398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dirty="0">
                          <a:effectLst/>
                        </a:rPr>
                        <a:t>Situation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>
                          <a:effectLst/>
                        </a:rPr>
                        <a:t>Point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8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 smtClean="0">
                          <a:effectLst/>
                        </a:rPr>
                        <a:t>Bonus crédité lors</a:t>
                      </a:r>
                      <a:r>
                        <a:rPr lang="fr-FR" sz="1200" b="1" kern="1200" baseline="0" dirty="0" smtClean="0">
                          <a:effectLst/>
                        </a:rPr>
                        <a:t> de l’année N+1 (soit en sept 2018 pour cette saison)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8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dirty="0">
                          <a:effectLst/>
                        </a:rPr>
                        <a:t>Nombre de matchs sifflés par les arbitres officiels du club </a:t>
                      </a:r>
                      <a:r>
                        <a:rPr lang="fr-FR" sz="1200" kern="1200" dirty="0" smtClean="0">
                          <a:effectLst/>
                        </a:rPr>
                        <a:t>année</a:t>
                      </a:r>
                      <a:r>
                        <a:rPr lang="fr-FR" sz="1200" kern="1200" baseline="0" dirty="0" smtClean="0">
                          <a:effectLst/>
                        </a:rPr>
                        <a:t> N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effectLst/>
                        </a:rPr>
                        <a:t>2 pts </a:t>
                      </a:r>
                      <a:r>
                        <a:rPr lang="fr-FR" sz="1200" kern="1200" dirty="0">
                          <a:effectLst/>
                        </a:rPr>
                        <a:t>par match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8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Participation à la fête du </a:t>
                      </a:r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Mini année N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pts par arbitre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8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dirty="0">
                          <a:effectLst/>
                        </a:rPr>
                        <a:t>Participation au stage de </a:t>
                      </a:r>
                      <a:r>
                        <a:rPr lang="fr-FR" sz="1200" kern="1200" dirty="0" smtClean="0">
                          <a:effectLst/>
                        </a:rPr>
                        <a:t>perfectionnement année N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pts par arbitre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8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dirty="0">
                          <a:effectLst/>
                        </a:rPr>
                        <a:t>Participation à la formation </a:t>
                      </a:r>
                      <a:r>
                        <a:rPr lang="fr-FR" sz="1200" kern="1200" dirty="0" smtClean="0">
                          <a:effectLst/>
                        </a:rPr>
                        <a:t>initiale année N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dirty="0">
                          <a:effectLst/>
                        </a:rPr>
                        <a:t>10 pts par club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14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dirty="0">
                          <a:effectLst/>
                        </a:rPr>
                        <a:t>Participation à au-moins 2 séances de formation continue </a:t>
                      </a:r>
                      <a:r>
                        <a:rPr lang="fr-FR" sz="1200" kern="1200" dirty="0" smtClean="0">
                          <a:effectLst/>
                        </a:rPr>
                        <a:t>année N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pts par arbitre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37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dirty="0">
                          <a:effectLst/>
                        </a:rPr>
                        <a:t>Participation à au-moins 3 rassemblements d’arbitres clubs par zone </a:t>
                      </a:r>
                      <a:r>
                        <a:rPr lang="fr-FR" sz="1200" kern="1200" dirty="0" smtClean="0">
                          <a:effectLst/>
                        </a:rPr>
                        <a:t>géographique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effectLst/>
                        </a:rPr>
                        <a:t>année N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effectLst/>
                        </a:rPr>
                        <a:t>5 pts </a:t>
                      </a:r>
                      <a:r>
                        <a:rPr lang="fr-FR" sz="1200" kern="1200" smtClean="0">
                          <a:effectLst/>
                        </a:rPr>
                        <a:t>par arbitre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8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</a:rPr>
                        <a:t>Malus débité lors de l’année N</a:t>
                      </a:r>
                      <a:r>
                        <a:rPr lang="fr-FR" sz="1200" b="1" baseline="0" dirty="0" smtClean="0">
                          <a:effectLst/>
                        </a:rPr>
                        <a:t> </a:t>
                      </a:r>
                      <a:r>
                        <a:rPr lang="fr-FR" sz="1200" b="1" dirty="0" smtClean="0">
                          <a:effectLst/>
                        </a:rPr>
                        <a:t>(soit cette saison)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Non-retour de documents administratifs dans les </a:t>
                      </a:r>
                      <a:r>
                        <a:rPr lang="fr-FR" sz="1200" dirty="0" smtClean="0">
                          <a:effectLst/>
                        </a:rPr>
                        <a:t>délais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-10 pts par arbitre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8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Absence sur une rencontre désignée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-30 pts par absence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10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Manquement du 1</a:t>
                      </a:r>
                      <a:r>
                        <a:rPr lang="fr-FR" sz="1200" baseline="30000">
                          <a:effectLst/>
                        </a:rPr>
                        <a:t>er</a:t>
                      </a:r>
                      <a:r>
                        <a:rPr lang="fr-FR" sz="1200">
                          <a:effectLst/>
                        </a:rPr>
                        <a:t> arbitre sur le travail administratif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-10 pts par match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8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Retour de convocation sans certificat médical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-10 pts par retour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8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Absence à une des ½ journées de rentrée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-20 pts par arbitre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85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21287" y="75569"/>
            <a:ext cx="83882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Les nouvelles règles de désignation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398170"/>
              </p:ext>
            </p:extLst>
          </p:nvPr>
        </p:nvGraphicFramePr>
        <p:xfrm>
          <a:off x="2569164" y="1556529"/>
          <a:ext cx="6127115" cy="153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3600"/>
                <a:gridCol w="2723515"/>
              </a:tblGrid>
              <a:tr h="416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</a:rPr>
                        <a:t>Nombre d’équipe sénior  départementale + Elite jeune départemental/région/CF par club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</a:rPr>
                        <a:t>Nombre d’arbitres minimum officiant réellement par club à mettre à disposition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De 1 à 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De 6 à 10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2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11 à 15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</a:rPr>
                        <a:t>3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</a:rPr>
                        <a:t>Plus de 15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</a:rPr>
                        <a:t>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3919" y="3176932"/>
            <a:ext cx="977492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une rencontre oppose deux équipes de clubs ne respectant pas ce minimum (hors DM1/DF1),la rencontre ne sera plus prioritaire</a:t>
            </a:r>
            <a:r>
              <a:rPr lang="fr-FR" altLang="fr-FR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7880" y="797797"/>
            <a:ext cx="972968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Rencontre entre équipes de clubs n’ayant aucun arbitre officiel : non-couverte quelle que soit la division (hors DM1/DF1). </a:t>
            </a:r>
            <a:endParaRPr lang="fr-FR" sz="1400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35754"/>
              </p:ext>
            </p:extLst>
          </p:nvPr>
        </p:nvGraphicFramePr>
        <p:xfrm>
          <a:off x="2437345" y="3698653"/>
          <a:ext cx="6390752" cy="1953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90752"/>
              </a:tblGrid>
              <a:tr h="5472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Une nouveauté dans</a:t>
                      </a:r>
                      <a:r>
                        <a:rPr lang="fr-FR" sz="1600" baseline="0" dirty="0" smtClean="0">
                          <a:effectLst/>
                        </a:rPr>
                        <a:t> les désignations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2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U13M / U13F ELITE (possibilité arbitre officiel + arbitre club)</a:t>
                      </a:r>
                      <a:endParaRPr lang="fr-FR" sz="16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2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effectLst/>
                        </a:rPr>
                        <a:t>U17/U15 M+F NIVEAU 2 (possibilité arbitre officiel + arbitre club)</a:t>
                      </a:r>
                      <a:endParaRPr lang="fr-FR" sz="16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767880" y="1126319"/>
            <a:ext cx="109959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 des clubs ayant beaucoup d’équipes engagées mais peu d’arbitres. Un nombre minimum d’arbitres sifflant régulièrement est défini </a:t>
            </a:r>
            <a:r>
              <a:rPr lang="fr-FR" altLang="fr-FR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fr-FR" altLang="fr-F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78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787</Words>
  <Application>Microsoft Office PowerPoint</Application>
  <PresentationFormat>Grand écran</PresentationFormat>
  <Paragraphs>150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Récapitulatif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Devenir arbitre</dc:title>
  <dc:creator>Manu</dc:creator>
  <cp:lastModifiedBy>Manu</cp:lastModifiedBy>
  <cp:revision>26</cp:revision>
  <dcterms:created xsi:type="dcterms:W3CDTF">2017-06-28T10:25:14Z</dcterms:created>
  <dcterms:modified xsi:type="dcterms:W3CDTF">2017-08-23T05:30:20Z</dcterms:modified>
</cp:coreProperties>
</file>